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59" r:id="rId2"/>
    <p:sldId id="341" r:id="rId3"/>
    <p:sldId id="342" r:id="rId4"/>
    <p:sldId id="337" r:id="rId5"/>
    <p:sldId id="265" r:id="rId6"/>
    <p:sldId id="270" r:id="rId7"/>
    <p:sldId id="267" r:id="rId8"/>
    <p:sldId id="268" r:id="rId9"/>
    <p:sldId id="269" r:id="rId10"/>
    <p:sldId id="271" r:id="rId11"/>
    <p:sldId id="262" r:id="rId12"/>
    <p:sldId id="264" r:id="rId13"/>
    <p:sldId id="272" r:id="rId14"/>
    <p:sldId id="274" r:id="rId15"/>
    <p:sldId id="260" r:id="rId16"/>
    <p:sldId id="261" r:id="rId17"/>
    <p:sldId id="263" r:id="rId18"/>
    <p:sldId id="275" r:id="rId19"/>
    <p:sldId id="266" r:id="rId20"/>
    <p:sldId id="273"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4186"/>
    <a:srgbClr val="6C6C69"/>
    <a:srgbClr val="9A2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83"/>
  </p:normalViewPr>
  <p:slideViewPr>
    <p:cSldViewPr snapToGrid="0" snapToObjects="1">
      <p:cViewPr varScale="1">
        <p:scale>
          <a:sx n="90" d="100"/>
          <a:sy n="90" d="100"/>
        </p:scale>
        <p:origin x="576" y="90"/>
      </p:cViewPr>
      <p:guideLst/>
    </p:cSldViewPr>
  </p:slideViewPr>
  <p:notesTextViewPr>
    <p:cViewPr>
      <p:scale>
        <a:sx n="1" d="1"/>
        <a:sy n="1" d="1"/>
      </p:scale>
      <p:origin x="0" y="0"/>
    </p:cViewPr>
  </p:notesTextViewPr>
  <p:notesViewPr>
    <p:cSldViewPr snapToGrid="0" snapToObjects="1">
      <p:cViewPr varScale="1">
        <p:scale>
          <a:sx n="73" d="100"/>
          <a:sy n="73" d="100"/>
        </p:scale>
        <p:origin x="356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F0F106-7A7E-AD4E-AD8D-FFFF5943ACE1}" type="datetimeFigureOut">
              <a:rPr lang="en-US" smtClean="0"/>
              <a:t>10/3/2018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FF4467-2CEB-7948-8176-6AFE114A7E2A}" type="slidenum">
              <a:rPr lang="en-US" smtClean="0"/>
              <a:t>‹#›</a:t>
            </a:fld>
            <a:endParaRPr lang="en-US"/>
          </a:p>
        </p:txBody>
      </p:sp>
    </p:spTree>
    <p:extLst>
      <p:ext uri="{BB962C8B-B14F-4D97-AF65-F5344CB8AC3E}">
        <p14:creationId xmlns:p14="http://schemas.microsoft.com/office/powerpoint/2010/main" val="1134998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A722C-480E-D246-87C5-D2F1A94AE7AA}" type="datetimeFigureOut">
              <a:rPr lang="en-US" smtClean="0"/>
              <a:t>10/3/2018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533E9-881E-FB4A-A987-61E661273736}" type="slidenum">
              <a:rPr lang="en-US" smtClean="0"/>
              <a:t>‹#›</a:t>
            </a:fld>
            <a:endParaRPr lang="en-US"/>
          </a:p>
        </p:txBody>
      </p:sp>
    </p:spTree>
    <p:extLst>
      <p:ext uri="{BB962C8B-B14F-4D97-AF65-F5344CB8AC3E}">
        <p14:creationId xmlns:p14="http://schemas.microsoft.com/office/powerpoint/2010/main" val="901464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Integrated community energy systems are a whole systems approach that combines both thermal and electrical generation and storage to create a shared energy economy. They’re ideal for high density communities that have mixed use facilities, and to better understand how they fit into the energy landscape, some background is required. Starting with how energy is currently produced and transmitted to the developed world. </a:t>
            </a:r>
          </a:p>
        </p:txBody>
      </p:sp>
      <p:sp>
        <p:nvSpPr>
          <p:cNvPr id="4" name="Slide Number Placeholder 3"/>
          <p:cNvSpPr>
            <a:spLocks noGrp="1"/>
          </p:cNvSpPr>
          <p:nvPr>
            <p:ph type="sldNum" sz="quarter" idx="10"/>
          </p:nvPr>
        </p:nvSpPr>
        <p:spPr/>
        <p:txBody>
          <a:bodyPr/>
          <a:lstStyle/>
          <a:p>
            <a:fld id="{30D533E9-881E-FB4A-A987-61E661273736}" type="slidenum">
              <a:rPr lang="en-US" smtClean="0"/>
              <a:t>2</a:t>
            </a:fld>
            <a:endParaRPr lang="en-US"/>
          </a:p>
        </p:txBody>
      </p:sp>
    </p:spTree>
    <p:extLst>
      <p:ext uri="{BB962C8B-B14F-4D97-AF65-F5344CB8AC3E}">
        <p14:creationId xmlns:p14="http://schemas.microsoft.com/office/powerpoint/2010/main" val="1323773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8E1D02-8EBF-564A-BC90-C1D70E917687}" type="datetime1">
              <a:rPr lang="en-CA" smtClean="0"/>
              <a:t>2018-10-03</a:t>
            </a:fld>
            <a:endParaRPr lang="en-US" dirty="0"/>
          </a:p>
        </p:txBody>
      </p:sp>
      <p:sp>
        <p:nvSpPr>
          <p:cNvPr id="6" name="Slide Number Placeholder 5"/>
          <p:cNvSpPr>
            <a:spLocks noGrp="1"/>
          </p:cNvSpPr>
          <p:nvPr>
            <p:ph type="sldNum" sz="quarter" idx="12"/>
          </p:nvPr>
        </p:nvSpPr>
        <p:spPr/>
        <p:txBody>
          <a:bodyPr/>
          <a:lstStyle/>
          <a:p>
            <a:fld id="{A5499202-3E8F-3544-909B-3E08BFCCDA95}" type="slidenum">
              <a:rPr lang="en-US" smtClean="0"/>
              <a:t>‹#›</a:t>
            </a:fld>
            <a:endParaRPr lang="en-US" dirty="0"/>
          </a:p>
        </p:txBody>
      </p:sp>
      <p:sp>
        <p:nvSpPr>
          <p:cNvPr id="12" name="Rectangle 11"/>
          <p:cNvSpPr/>
          <p:nvPr userDrawn="1"/>
        </p:nvSpPr>
        <p:spPr>
          <a:xfrm>
            <a:off x="0" y="702963"/>
            <a:ext cx="1757998" cy="122844"/>
          </a:xfrm>
          <a:prstGeom prst="rect">
            <a:avLst/>
          </a:prstGeom>
          <a:solidFill>
            <a:srgbClr val="394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757998" y="702963"/>
            <a:ext cx="4387308" cy="122844"/>
          </a:xfrm>
          <a:prstGeom prst="rect">
            <a:avLst/>
          </a:prstGeom>
          <a:solidFill>
            <a:srgbClr val="6C6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145306" y="702963"/>
            <a:ext cx="3277905" cy="122844"/>
          </a:xfrm>
          <a:prstGeom prst="rect">
            <a:avLst/>
          </a:prstGeom>
          <a:solidFill>
            <a:srgbClr val="9A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167090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23986"/>
            <a:ext cx="8407400" cy="1243542"/>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603986-2030-914C-BAB4-E45178F0955F}" type="datetime1">
              <a:rPr lang="en-CA" smtClean="0"/>
              <a:t>2018-10-03</a:t>
            </a:fld>
            <a:endParaRPr lang="en-US"/>
          </a:p>
        </p:txBody>
      </p:sp>
      <p:sp>
        <p:nvSpPr>
          <p:cNvPr id="6" name="Slide Number Placeholder 5"/>
          <p:cNvSpPr>
            <a:spLocks noGrp="1"/>
          </p:cNvSpPr>
          <p:nvPr>
            <p:ph type="sldNum" sz="quarter" idx="12"/>
          </p:nvPr>
        </p:nvSpPr>
        <p:spPr/>
        <p:txBody>
          <a:bodyPr/>
          <a:lstStyle/>
          <a:p>
            <a:fld id="{A5499202-3E8F-3544-909B-3E08BFCCDA95}" type="slidenum">
              <a:rPr lang="en-US" smtClean="0"/>
              <a:t>‹#›</a:t>
            </a:fld>
            <a:endParaRPr lang="en-US"/>
          </a:p>
        </p:txBody>
      </p:sp>
      <p:sp>
        <p:nvSpPr>
          <p:cNvPr id="12"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413763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391F8CD-9A8F-BE43-85AC-CB9A05461CFB}" type="datetime1">
              <a:rPr lang="en-CA" smtClean="0"/>
              <a:t>2018-10-03</a:t>
            </a:fld>
            <a:endParaRPr lang="en-US"/>
          </a:p>
        </p:txBody>
      </p:sp>
      <p:sp>
        <p:nvSpPr>
          <p:cNvPr id="5" name="Slide Number Placeholder 4"/>
          <p:cNvSpPr>
            <a:spLocks noGrp="1"/>
          </p:cNvSpPr>
          <p:nvPr>
            <p:ph type="sldNum" sz="quarter" idx="12"/>
          </p:nvPr>
        </p:nvSpPr>
        <p:spPr/>
        <p:txBody>
          <a:bodyPr/>
          <a:lstStyle/>
          <a:p>
            <a:fld id="{A5499202-3E8F-3544-909B-3E08BFCCDA95}" type="slidenum">
              <a:rPr lang="en-US" smtClean="0"/>
              <a:t>‹#›</a:t>
            </a:fld>
            <a:endParaRPr lang="en-US"/>
          </a:p>
        </p:txBody>
      </p:sp>
      <p:sp>
        <p:nvSpPr>
          <p:cNvPr id="7" name="Title 1"/>
          <p:cNvSpPr>
            <a:spLocks noGrp="1"/>
          </p:cNvSpPr>
          <p:nvPr>
            <p:ph type="title"/>
          </p:nvPr>
        </p:nvSpPr>
        <p:spPr>
          <a:xfrm>
            <a:off x="838200" y="123986"/>
            <a:ext cx="8576733" cy="1243542"/>
          </a:xfrm>
        </p:spPr>
        <p:txBody>
          <a:bodyPr/>
          <a:lstStyle/>
          <a:p>
            <a:r>
              <a:rPr lang="en-US"/>
              <a:t>Click to edit Master title style</a:t>
            </a:r>
          </a:p>
        </p:txBody>
      </p:sp>
      <p:sp>
        <p:nvSpPr>
          <p:cNvPr id="12"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112336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1C7A2-5826-B14D-B9B0-688F715652D7}" type="datetime1">
              <a:rPr lang="en-CA" smtClean="0"/>
              <a:t>2018-10-03</a:t>
            </a:fld>
            <a:endParaRPr lang="en-US"/>
          </a:p>
        </p:txBody>
      </p:sp>
      <p:sp>
        <p:nvSpPr>
          <p:cNvPr id="4" name="Slide Number Placeholder 3"/>
          <p:cNvSpPr>
            <a:spLocks noGrp="1"/>
          </p:cNvSpPr>
          <p:nvPr>
            <p:ph type="sldNum" sz="quarter" idx="12"/>
          </p:nvPr>
        </p:nvSpPr>
        <p:spPr/>
        <p:txBody>
          <a:bodyPr/>
          <a:lstStyle/>
          <a:p>
            <a:fld id="{A5499202-3E8F-3544-909B-3E08BFCCDA95}" type="slidenum">
              <a:rPr lang="en-US" smtClean="0"/>
              <a:t>‹#›</a:t>
            </a:fld>
            <a:endParaRPr lang="en-US"/>
          </a:p>
        </p:txBody>
      </p:sp>
      <p:sp>
        <p:nvSpPr>
          <p:cNvPr id="10"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190447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23986"/>
            <a:ext cx="8407400" cy="1243542"/>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603986-2030-914C-BAB4-E45178F0955F}" type="datetime1">
              <a:rPr lang="en-CA" smtClean="0"/>
              <a:t>2018-10-06</a:t>
            </a:fld>
            <a:endParaRPr lang="en-US"/>
          </a:p>
        </p:txBody>
      </p:sp>
      <p:sp>
        <p:nvSpPr>
          <p:cNvPr id="6" name="Slide Number Placeholder 5"/>
          <p:cNvSpPr>
            <a:spLocks noGrp="1"/>
          </p:cNvSpPr>
          <p:nvPr>
            <p:ph type="sldNum" sz="quarter" idx="12"/>
          </p:nvPr>
        </p:nvSpPr>
        <p:spPr/>
        <p:txBody>
          <a:bodyPr/>
          <a:lstStyle/>
          <a:p>
            <a:fld id="{A5499202-3E8F-3544-909B-3E08BFCCDA95}" type="slidenum">
              <a:rPr lang="en-US" smtClean="0"/>
              <a:t>‹#›</a:t>
            </a:fld>
            <a:endParaRPr lang="en-US"/>
          </a:p>
        </p:txBody>
      </p:sp>
      <p:sp>
        <p:nvSpPr>
          <p:cNvPr id="12"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166730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23986"/>
            <a:ext cx="8407400" cy="1243542"/>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603986-2030-914C-BAB4-E45178F0955F}" type="datetime1">
              <a:rPr lang="en-CA" smtClean="0"/>
              <a:t>2018-10-06</a:t>
            </a:fld>
            <a:endParaRPr lang="en-US"/>
          </a:p>
        </p:txBody>
      </p:sp>
      <p:sp>
        <p:nvSpPr>
          <p:cNvPr id="6" name="Slide Number Placeholder 5"/>
          <p:cNvSpPr>
            <a:spLocks noGrp="1"/>
          </p:cNvSpPr>
          <p:nvPr>
            <p:ph type="sldNum" sz="quarter" idx="12"/>
          </p:nvPr>
        </p:nvSpPr>
        <p:spPr/>
        <p:txBody>
          <a:bodyPr/>
          <a:lstStyle/>
          <a:p>
            <a:fld id="{A5499202-3E8F-3544-909B-3E08BFCCDA95}" type="slidenum">
              <a:rPr lang="en-US" smtClean="0"/>
              <a:t>‹#›</a:t>
            </a:fld>
            <a:endParaRPr lang="en-US"/>
          </a:p>
        </p:txBody>
      </p:sp>
      <p:sp>
        <p:nvSpPr>
          <p:cNvPr id="12"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245759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23986"/>
            <a:ext cx="8407400" cy="1243542"/>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603986-2030-914C-BAB4-E45178F0955F}" type="datetime1">
              <a:rPr lang="en-CA" smtClean="0"/>
              <a:t>2018-10-06</a:t>
            </a:fld>
            <a:endParaRPr lang="en-US"/>
          </a:p>
        </p:txBody>
      </p:sp>
      <p:sp>
        <p:nvSpPr>
          <p:cNvPr id="6" name="Slide Number Placeholder 5"/>
          <p:cNvSpPr>
            <a:spLocks noGrp="1"/>
          </p:cNvSpPr>
          <p:nvPr>
            <p:ph type="sldNum" sz="quarter" idx="12"/>
          </p:nvPr>
        </p:nvSpPr>
        <p:spPr/>
        <p:txBody>
          <a:bodyPr/>
          <a:lstStyle/>
          <a:p>
            <a:fld id="{A5499202-3E8F-3544-909B-3E08BFCCDA95}" type="slidenum">
              <a:rPr lang="en-US" smtClean="0"/>
              <a:t>‹#›</a:t>
            </a:fld>
            <a:endParaRPr lang="en-US"/>
          </a:p>
        </p:txBody>
      </p:sp>
      <p:sp>
        <p:nvSpPr>
          <p:cNvPr id="12"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322948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199" y="4196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367528"/>
            <a:ext cx="10515600" cy="480943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Source Sans Pro Semibold" charset="0"/>
                <a:ea typeface="Source Sans Pro Semibold" charset="0"/>
                <a:cs typeface="Source Sans Pro Semibold" charset="0"/>
              </a:defRPr>
            </a:lvl1pPr>
          </a:lstStyle>
          <a:p>
            <a:fld id="{212B29CF-8414-4548-8068-497D0F58BEA9}" type="datetime1">
              <a:rPr lang="en-CA" smtClean="0"/>
              <a:t>2018-10-03</a:t>
            </a:fld>
            <a:endParaRPr lang="en-US" dirty="0"/>
          </a:p>
        </p:txBody>
      </p:sp>
      <p:sp>
        <p:nvSpPr>
          <p:cNvPr id="6" name="Slide Number Placeholder 5"/>
          <p:cNvSpPr>
            <a:spLocks noGrp="1"/>
          </p:cNvSpPr>
          <p:nvPr>
            <p:ph type="sldNum" sz="quarter" idx="4"/>
          </p:nvPr>
        </p:nvSpPr>
        <p:spPr>
          <a:xfrm>
            <a:off x="8274223" y="6356348"/>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Source Sans Pro Semibold" charset="0"/>
                <a:ea typeface="Source Sans Pro Semibold" charset="0"/>
                <a:cs typeface="Source Sans Pro Semibold" charset="0"/>
              </a:defRPr>
            </a:lvl1pPr>
          </a:lstStyle>
          <a:p>
            <a:fld id="{A5499202-3E8F-3544-909B-3E08BFCCDA95}" type="slidenum">
              <a:rPr lang="en-US" smtClean="0"/>
              <a:pPr/>
              <a:t>‹#›</a:t>
            </a:fld>
            <a:endParaRPr lang="en-US" dirty="0"/>
          </a:p>
        </p:txBody>
      </p:sp>
      <p:pic>
        <p:nvPicPr>
          <p:cNvPr id="9" name="Picture 8"/>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645823" y="-33543"/>
            <a:ext cx="2214872" cy="1476581"/>
          </a:xfrm>
          <a:prstGeom prst="rect">
            <a:avLst/>
          </a:prstGeom>
        </p:spPr>
      </p:pic>
      <p:sp>
        <p:nvSpPr>
          <p:cNvPr id="21" name="TextBox 20"/>
          <p:cNvSpPr txBox="1"/>
          <p:nvPr userDrawn="1"/>
        </p:nvSpPr>
        <p:spPr>
          <a:xfrm>
            <a:off x="3702843" y="6400412"/>
            <a:ext cx="4786313" cy="276999"/>
          </a:xfrm>
          <a:prstGeom prst="rect">
            <a:avLst/>
          </a:prstGeom>
          <a:noFill/>
        </p:spPr>
        <p:txBody>
          <a:bodyPr wrap="square" rtlCol="0">
            <a:spAutoFit/>
          </a:bodyPr>
          <a:lstStyle/>
          <a:p>
            <a:pPr algn="ctr"/>
            <a:r>
              <a:rPr lang="en-US" sz="1200" b="1" i="0" dirty="0">
                <a:latin typeface="Source Sans Pro Semibold" charset="0"/>
                <a:ea typeface="Source Sans Pro Semibold" charset="0"/>
                <a:cs typeface="Source Sans Pro Semibold" charset="0"/>
              </a:rPr>
              <a:t>McMaster Institute</a:t>
            </a:r>
            <a:r>
              <a:rPr lang="en-US" sz="1200" b="1" i="0" baseline="0" dirty="0">
                <a:latin typeface="Source Sans Pro Semibold" charset="0"/>
                <a:ea typeface="Source Sans Pro Semibold" charset="0"/>
                <a:cs typeface="Source Sans Pro Semibold" charset="0"/>
              </a:rPr>
              <a:t> for Energy Studies </a:t>
            </a:r>
            <a:r>
              <a:rPr lang="mr-IN" sz="1200" b="1" i="0" baseline="0" dirty="0">
                <a:latin typeface="Source Sans Pro Semibold" charset="0"/>
                <a:ea typeface="Source Sans Pro Semibold" charset="0"/>
                <a:cs typeface="Source Sans Pro Semibold" charset="0"/>
              </a:rPr>
              <a:t>–</a:t>
            </a:r>
            <a:r>
              <a:rPr lang="en-US" sz="1200" b="1" i="0" baseline="0" dirty="0">
                <a:latin typeface="Source Sans Pro Semibold" charset="0"/>
                <a:ea typeface="Source Sans Pro Semibold" charset="0"/>
                <a:cs typeface="Source Sans Pro Semibold" charset="0"/>
              </a:rPr>
              <a:t> ICE Harvest</a:t>
            </a:r>
            <a:endParaRPr lang="en-US" sz="1200" b="1" i="0" dirty="0">
              <a:latin typeface="Source Sans Pro Semibold" charset="0"/>
              <a:ea typeface="Source Sans Pro Semibold" charset="0"/>
              <a:cs typeface="Source Sans Pro Semibold" charset="0"/>
            </a:endParaRPr>
          </a:p>
        </p:txBody>
      </p:sp>
      <p:sp>
        <p:nvSpPr>
          <p:cNvPr id="7" name="TextBox 6"/>
          <p:cNvSpPr txBox="1"/>
          <p:nvPr userDrawn="1"/>
        </p:nvSpPr>
        <p:spPr>
          <a:xfrm>
            <a:off x="10904291" y="6400411"/>
            <a:ext cx="1091397" cy="276999"/>
          </a:xfrm>
          <a:prstGeom prst="rect">
            <a:avLst/>
          </a:prstGeom>
          <a:noFill/>
        </p:spPr>
        <p:txBody>
          <a:bodyPr wrap="square" rtlCol="0" anchor="ctr">
            <a:spAutoFit/>
          </a:bodyPr>
          <a:lstStyle/>
          <a:p>
            <a:r>
              <a:rPr lang="en-US" sz="1200" dirty="0">
                <a:solidFill>
                  <a:schemeClr val="bg1">
                    <a:lumMod val="50000"/>
                  </a:schemeClr>
                </a:solidFill>
                <a:latin typeface="Source Sans Pro" charset="0"/>
                <a:ea typeface="Source Sans Pro" charset="0"/>
                <a:cs typeface="Source Sans Pro" charset="0"/>
              </a:rPr>
              <a:t>of</a:t>
            </a:r>
          </a:p>
        </p:txBody>
      </p:sp>
    </p:spTree>
    <p:extLst>
      <p:ext uri="{BB962C8B-B14F-4D97-AF65-F5344CB8AC3E}">
        <p14:creationId xmlns:p14="http://schemas.microsoft.com/office/powerpoint/2010/main" val="489981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Lst>
  <p:hf hdr="0" ftr="0"/>
  <p:txStyles>
    <p:titleStyle>
      <a:lvl1pPr algn="l" defTabSz="914400" rtl="0" eaLnBrk="1" latinLnBrk="0" hangingPunct="1">
        <a:lnSpc>
          <a:spcPct val="90000"/>
        </a:lnSpc>
        <a:spcBef>
          <a:spcPct val="0"/>
        </a:spcBef>
        <a:buNone/>
        <a:defRPr sz="4400" b="0" i="0" kern="1200">
          <a:solidFill>
            <a:schemeClr val="tx1"/>
          </a:solidFill>
          <a:latin typeface="Source Sans Pro Light" charset="0"/>
          <a:ea typeface="Source Sans Pro Light" charset="0"/>
          <a:cs typeface="Source Sans Pro Light"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Modeling Integrated Community Energy and Harvesting Systems from Databases using OpenModelica</a:t>
            </a:r>
          </a:p>
        </p:txBody>
      </p:sp>
      <p:sp>
        <p:nvSpPr>
          <p:cNvPr id="3" name="Subtitle 2"/>
          <p:cNvSpPr>
            <a:spLocks noGrp="1"/>
          </p:cNvSpPr>
          <p:nvPr>
            <p:ph type="subTitle" idx="1"/>
          </p:nvPr>
        </p:nvSpPr>
        <p:spPr/>
        <p:txBody>
          <a:bodyPr/>
          <a:lstStyle/>
          <a:p>
            <a:r>
              <a:rPr lang="en-US" dirty="0"/>
              <a:t>Data Transfer from MySQL Databases into OpenModelica Models</a:t>
            </a:r>
          </a:p>
          <a:p>
            <a:r>
              <a:rPr lang="en-US" dirty="0"/>
              <a:t>James LeMoine, Vick Lakhian, Jim Cotton</a:t>
            </a:r>
          </a:p>
        </p:txBody>
      </p:sp>
      <p:sp>
        <p:nvSpPr>
          <p:cNvPr id="4" name="Date Placeholder 3"/>
          <p:cNvSpPr>
            <a:spLocks noGrp="1"/>
          </p:cNvSpPr>
          <p:nvPr>
            <p:ph type="dt" sz="half" idx="10"/>
          </p:nvPr>
        </p:nvSpPr>
        <p:spPr/>
        <p:txBody>
          <a:bodyPr/>
          <a:lstStyle/>
          <a:p>
            <a:fld id="{648E1D02-8EBF-564A-BC90-C1D70E917687}" type="datetime1">
              <a:rPr lang="en-CA" smtClean="0"/>
              <a:t>2018-10-03</a:t>
            </a:fld>
            <a:endParaRPr lang="en-US" dirty="0"/>
          </a:p>
        </p:txBody>
      </p:sp>
      <p:sp>
        <p:nvSpPr>
          <p:cNvPr id="5" name="Slide Number Placeholder 4"/>
          <p:cNvSpPr>
            <a:spLocks noGrp="1"/>
          </p:cNvSpPr>
          <p:nvPr>
            <p:ph type="sldNum" sz="quarter" idx="12"/>
          </p:nvPr>
        </p:nvSpPr>
        <p:spPr/>
        <p:txBody>
          <a:bodyPr/>
          <a:lstStyle/>
          <a:p>
            <a:r>
              <a:rPr lang="en-US" dirty="0"/>
              <a:t>1</a:t>
            </a:r>
          </a:p>
        </p:txBody>
      </p:sp>
      <p:sp>
        <p:nvSpPr>
          <p:cNvPr id="6" name="Content Placeholder 5"/>
          <p:cNvSpPr>
            <a:spLocks noGrp="1"/>
          </p:cNvSpPr>
          <p:nvPr>
            <p:ph sz="quarter" idx="13"/>
          </p:nvPr>
        </p:nvSpPr>
        <p:spPr>
          <a:xfrm>
            <a:off x="11123357" y="6371850"/>
            <a:ext cx="392624" cy="334120"/>
          </a:xfrm>
        </p:spPr>
        <p:txBody>
          <a:bodyPr/>
          <a:lstStyle/>
          <a:p>
            <a:r>
              <a:rPr lang="en-US" dirty="0"/>
              <a:t>28</a:t>
            </a:r>
          </a:p>
        </p:txBody>
      </p:sp>
    </p:spTree>
    <p:extLst>
      <p:ext uri="{BB962C8B-B14F-4D97-AF65-F5344CB8AC3E}">
        <p14:creationId xmlns:p14="http://schemas.microsoft.com/office/powerpoint/2010/main" val="1698763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92DB-ED76-4AA9-BA7C-0C697B3CCB1E}"/>
              </a:ext>
            </a:extLst>
          </p:cNvPr>
          <p:cNvSpPr>
            <a:spLocks noGrp="1"/>
          </p:cNvSpPr>
          <p:nvPr>
            <p:ph type="title"/>
          </p:nvPr>
        </p:nvSpPr>
        <p:spPr/>
        <p:txBody>
          <a:bodyPr/>
          <a:lstStyle/>
          <a:p>
            <a:r>
              <a:rPr lang="en-US" dirty="0"/>
              <a:t>Overview of project</a:t>
            </a:r>
          </a:p>
        </p:txBody>
      </p:sp>
      <p:sp>
        <p:nvSpPr>
          <p:cNvPr id="4" name="Date Placeholder 3">
            <a:extLst>
              <a:ext uri="{FF2B5EF4-FFF2-40B4-BE49-F238E27FC236}">
                <a16:creationId xmlns:a16="http://schemas.microsoft.com/office/drawing/2014/main" id="{C2D80480-BCA8-4DBD-A32E-7845F86703DC}"/>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9F2A6047-87B7-4AA8-AA41-9B3BF80BA1D1}"/>
              </a:ext>
            </a:extLst>
          </p:cNvPr>
          <p:cNvSpPr>
            <a:spLocks noGrp="1"/>
          </p:cNvSpPr>
          <p:nvPr>
            <p:ph type="sldNum" sz="quarter" idx="12"/>
          </p:nvPr>
        </p:nvSpPr>
        <p:spPr/>
        <p:txBody>
          <a:bodyPr/>
          <a:lstStyle/>
          <a:p>
            <a:fld id="{A5499202-3E8F-3544-909B-3E08BFCCDA95}" type="slidenum">
              <a:rPr lang="en-US" smtClean="0"/>
              <a:t>10</a:t>
            </a:fld>
            <a:endParaRPr lang="en-US"/>
          </a:p>
        </p:txBody>
      </p:sp>
      <p:sp>
        <p:nvSpPr>
          <p:cNvPr id="6" name="Content Placeholder 5">
            <a:extLst>
              <a:ext uri="{FF2B5EF4-FFF2-40B4-BE49-F238E27FC236}">
                <a16:creationId xmlns:a16="http://schemas.microsoft.com/office/drawing/2014/main" id="{E4FBA993-10A5-4233-86AA-AF2B5D20EDCB}"/>
              </a:ext>
            </a:extLst>
          </p:cNvPr>
          <p:cNvSpPr>
            <a:spLocks noGrp="1"/>
          </p:cNvSpPr>
          <p:nvPr>
            <p:ph sz="quarter" idx="13"/>
          </p:nvPr>
        </p:nvSpPr>
        <p:spPr/>
        <p:txBody>
          <a:bodyPr/>
          <a:lstStyle/>
          <a:p>
            <a:r>
              <a:rPr lang="en-US" dirty="0"/>
              <a:t>28</a:t>
            </a:r>
          </a:p>
        </p:txBody>
      </p:sp>
      <p:pic>
        <p:nvPicPr>
          <p:cNvPr id="7" name="Content Placeholder 11" descr="A close up of a sign&#10;&#10;Description generated with very high confidence">
            <a:extLst>
              <a:ext uri="{FF2B5EF4-FFF2-40B4-BE49-F238E27FC236}">
                <a16:creationId xmlns:a16="http://schemas.microsoft.com/office/drawing/2014/main" id="{4DACEA65-FF78-490A-9A71-6DC075697F95}"/>
              </a:ext>
            </a:extLst>
          </p:cNvPr>
          <p:cNvPicPr>
            <a:picLocks noGrp="1" noChangeAspect="1"/>
          </p:cNvPicPr>
          <p:nvPr>
            <p:ph idx="1"/>
          </p:nvPr>
        </p:nvPicPr>
        <p:blipFill>
          <a:blip r:embed="rId2"/>
          <a:stretch>
            <a:fillRect/>
          </a:stretch>
        </p:blipFill>
        <p:spPr>
          <a:xfrm>
            <a:off x="4090876" y="1778343"/>
            <a:ext cx="4010247" cy="1188035"/>
          </a:xfrm>
        </p:spPr>
      </p:pic>
      <p:sp>
        <p:nvSpPr>
          <p:cNvPr id="8" name="TextBox 7">
            <a:extLst>
              <a:ext uri="{FF2B5EF4-FFF2-40B4-BE49-F238E27FC236}">
                <a16:creationId xmlns:a16="http://schemas.microsoft.com/office/drawing/2014/main" id="{ECF29E2E-004F-4D48-AFC1-C4385505B781}"/>
              </a:ext>
            </a:extLst>
          </p:cNvPr>
          <p:cNvSpPr txBox="1"/>
          <p:nvPr/>
        </p:nvSpPr>
        <p:spPr>
          <a:xfrm>
            <a:off x="2089296" y="3125972"/>
            <a:ext cx="8013405"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data then can be arranged with other python libraries:</a:t>
            </a:r>
          </a:p>
          <a:p>
            <a:pPr marL="742950" lvl="1" indent="-285750">
              <a:buFont typeface="Arial" panose="020B0604020202020204" pitchFamily="34" charset="0"/>
              <a:buChar char="•"/>
            </a:pPr>
            <a:r>
              <a:rPr lang="en-US" sz="2400" dirty="0"/>
              <a:t>MySQL</a:t>
            </a:r>
          </a:p>
          <a:p>
            <a:pPr marL="742950" lvl="1" indent="-285750">
              <a:buFont typeface="Arial" panose="020B0604020202020204" pitchFamily="34" charset="0"/>
              <a:buChar char="•"/>
            </a:pPr>
            <a:r>
              <a:rPr lang="en-US" sz="2400" dirty="0"/>
              <a:t>Excel</a:t>
            </a:r>
          </a:p>
          <a:p>
            <a:pPr marL="742950" lvl="1" indent="-285750">
              <a:buFont typeface="Arial" panose="020B0604020202020204" pitchFamily="34" charset="0"/>
              <a:buChar char="•"/>
            </a:pPr>
            <a:r>
              <a:rPr lang="en-US" sz="2400" dirty="0"/>
              <a:t>Text file</a:t>
            </a:r>
          </a:p>
          <a:p>
            <a:pPr marL="285750" indent="-285750">
              <a:buFont typeface="Arial" panose="020B0604020202020204" pitchFamily="34" charset="0"/>
              <a:buChar char="•"/>
            </a:pPr>
            <a:r>
              <a:rPr lang="en-US" sz="2400" dirty="0"/>
              <a:t>Can be saved in graphical form:</a:t>
            </a:r>
          </a:p>
          <a:p>
            <a:pPr marL="742950" lvl="1" indent="-285750">
              <a:buFont typeface="Arial" panose="020B0604020202020204" pitchFamily="34" charset="0"/>
              <a:buChar char="•"/>
            </a:pPr>
            <a:r>
              <a:rPr lang="en-US" sz="2400" dirty="0"/>
              <a:t>Matplotlib</a:t>
            </a:r>
          </a:p>
          <a:p>
            <a:pPr marL="742950" lvl="1" indent="-285750">
              <a:buFont typeface="Arial" panose="020B0604020202020204" pitchFamily="34" charset="0"/>
              <a:buChar char="•"/>
            </a:pPr>
            <a:r>
              <a:rPr lang="en-US" sz="2400" dirty="0"/>
              <a:t>Any other Python graphics library</a:t>
            </a:r>
          </a:p>
        </p:txBody>
      </p:sp>
    </p:spTree>
    <p:extLst>
      <p:ext uri="{BB962C8B-B14F-4D97-AF65-F5344CB8AC3E}">
        <p14:creationId xmlns:p14="http://schemas.microsoft.com/office/powerpoint/2010/main" val="3297860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496F-A222-4CAA-9779-2D866EC0CBA3}"/>
              </a:ext>
            </a:extLst>
          </p:cNvPr>
          <p:cNvSpPr>
            <a:spLocks noGrp="1"/>
          </p:cNvSpPr>
          <p:nvPr>
            <p:ph type="title"/>
          </p:nvPr>
        </p:nvSpPr>
        <p:spPr/>
        <p:txBody>
          <a:bodyPr/>
          <a:lstStyle/>
          <a:p>
            <a:r>
              <a:rPr lang="en-US" dirty="0"/>
              <a:t>Modelica Model</a:t>
            </a:r>
          </a:p>
        </p:txBody>
      </p:sp>
      <p:sp>
        <p:nvSpPr>
          <p:cNvPr id="4" name="Date Placeholder 3">
            <a:extLst>
              <a:ext uri="{FF2B5EF4-FFF2-40B4-BE49-F238E27FC236}">
                <a16:creationId xmlns:a16="http://schemas.microsoft.com/office/drawing/2014/main" id="{BA131E44-57B9-4A19-A908-2A9052960A92}"/>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EB7963E0-F96D-4671-911F-1984344F18D3}"/>
              </a:ext>
            </a:extLst>
          </p:cNvPr>
          <p:cNvSpPr>
            <a:spLocks noGrp="1"/>
          </p:cNvSpPr>
          <p:nvPr>
            <p:ph type="sldNum" sz="quarter" idx="12"/>
          </p:nvPr>
        </p:nvSpPr>
        <p:spPr/>
        <p:txBody>
          <a:bodyPr/>
          <a:lstStyle/>
          <a:p>
            <a:fld id="{A5499202-3E8F-3544-909B-3E08BFCCDA95}" type="slidenum">
              <a:rPr lang="en-US" smtClean="0"/>
              <a:t>11</a:t>
            </a:fld>
            <a:endParaRPr lang="en-US"/>
          </a:p>
        </p:txBody>
      </p:sp>
      <p:sp>
        <p:nvSpPr>
          <p:cNvPr id="6" name="Content Placeholder 5">
            <a:extLst>
              <a:ext uri="{FF2B5EF4-FFF2-40B4-BE49-F238E27FC236}">
                <a16:creationId xmlns:a16="http://schemas.microsoft.com/office/drawing/2014/main" id="{D46AD25C-1B96-408E-AB67-3ECB157C7FAA}"/>
              </a:ext>
            </a:extLst>
          </p:cNvPr>
          <p:cNvSpPr>
            <a:spLocks noGrp="1"/>
          </p:cNvSpPr>
          <p:nvPr>
            <p:ph sz="quarter" idx="13"/>
          </p:nvPr>
        </p:nvSpPr>
        <p:spPr/>
        <p:txBody>
          <a:bodyPr/>
          <a:lstStyle/>
          <a:p>
            <a:r>
              <a:rPr lang="en-US" dirty="0"/>
              <a:t>28</a:t>
            </a:r>
          </a:p>
        </p:txBody>
      </p:sp>
      <p:pic>
        <p:nvPicPr>
          <p:cNvPr id="10" name="Content Placeholder 9">
            <a:extLst>
              <a:ext uri="{FF2B5EF4-FFF2-40B4-BE49-F238E27FC236}">
                <a16:creationId xmlns:a16="http://schemas.microsoft.com/office/drawing/2014/main" id="{FBF707AA-5523-43FB-95A1-5AC8443AFD7F}"/>
              </a:ext>
            </a:extLst>
          </p:cNvPr>
          <p:cNvPicPr>
            <a:picLocks noGrp="1" noChangeAspect="1"/>
          </p:cNvPicPr>
          <p:nvPr>
            <p:ph idx="1"/>
          </p:nvPr>
        </p:nvPicPr>
        <p:blipFill rotWithShape="1">
          <a:blip r:embed="rId2"/>
          <a:srcRect l="46390" t="28614" r="28298" b="26388"/>
          <a:stretch/>
        </p:blipFill>
        <p:spPr>
          <a:xfrm>
            <a:off x="838200" y="1171938"/>
            <a:ext cx="4456253" cy="4456253"/>
          </a:xfrm>
          <a:prstGeom prst="rect">
            <a:avLst/>
          </a:prstGeom>
        </p:spPr>
      </p:pic>
      <p:sp>
        <p:nvSpPr>
          <p:cNvPr id="11" name="TextBox 10">
            <a:extLst>
              <a:ext uri="{FF2B5EF4-FFF2-40B4-BE49-F238E27FC236}">
                <a16:creationId xmlns:a16="http://schemas.microsoft.com/office/drawing/2014/main" id="{B74BDC43-69AD-472B-BC60-08DA9EAEC753}"/>
              </a:ext>
            </a:extLst>
          </p:cNvPr>
          <p:cNvSpPr txBox="1"/>
          <p:nvPr/>
        </p:nvSpPr>
        <p:spPr>
          <a:xfrm>
            <a:off x="5389944" y="1714903"/>
            <a:ext cx="5083126"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Simple RC circuit connected to a step voltage was used </a:t>
            </a:r>
          </a:p>
          <a:p>
            <a:pPr marL="285750" indent="-285750">
              <a:buFont typeface="Arial" panose="020B0604020202020204" pitchFamily="34" charset="0"/>
              <a:buChar char="•"/>
            </a:pPr>
            <a:r>
              <a:rPr lang="en-US" sz="2400" dirty="0"/>
              <a:t>Any model can replace this simple model with a different database of parameters easily</a:t>
            </a:r>
          </a:p>
        </p:txBody>
      </p:sp>
    </p:spTree>
    <p:extLst>
      <p:ext uri="{BB962C8B-B14F-4D97-AF65-F5344CB8AC3E}">
        <p14:creationId xmlns:p14="http://schemas.microsoft.com/office/powerpoint/2010/main" val="280600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C8525-AFE8-4A4F-8DAA-C872EDED65B2}"/>
              </a:ext>
            </a:extLst>
          </p:cNvPr>
          <p:cNvSpPr>
            <a:spLocks noGrp="1"/>
          </p:cNvSpPr>
          <p:nvPr>
            <p:ph type="title"/>
          </p:nvPr>
        </p:nvSpPr>
        <p:spPr/>
        <p:txBody>
          <a:bodyPr/>
          <a:lstStyle/>
          <a:p>
            <a:r>
              <a:rPr lang="en-US" dirty="0"/>
              <a:t>Database information</a:t>
            </a:r>
          </a:p>
        </p:txBody>
      </p:sp>
      <p:graphicFrame>
        <p:nvGraphicFramePr>
          <p:cNvPr id="7" name="Content Placeholder 6">
            <a:extLst>
              <a:ext uri="{FF2B5EF4-FFF2-40B4-BE49-F238E27FC236}">
                <a16:creationId xmlns:a16="http://schemas.microsoft.com/office/drawing/2014/main" id="{6485E6A5-32A2-4DF3-9044-9EB32DE65988}"/>
              </a:ext>
            </a:extLst>
          </p:cNvPr>
          <p:cNvGraphicFramePr>
            <a:graphicFrameLocks noGrp="1"/>
          </p:cNvGraphicFramePr>
          <p:nvPr>
            <p:ph idx="1"/>
            <p:extLst>
              <p:ext uri="{D42A27DB-BD31-4B8C-83A1-F6EECF244321}">
                <p14:modId xmlns:p14="http://schemas.microsoft.com/office/powerpoint/2010/main" val="1637056161"/>
              </p:ext>
            </p:extLst>
          </p:nvPr>
        </p:nvGraphicFramePr>
        <p:xfrm>
          <a:off x="838200" y="1366838"/>
          <a:ext cx="10515600" cy="182880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4014196805"/>
                    </a:ext>
                  </a:extLst>
                </a:gridCol>
                <a:gridCol w="2628900">
                  <a:extLst>
                    <a:ext uri="{9D8B030D-6E8A-4147-A177-3AD203B41FA5}">
                      <a16:colId xmlns:a16="http://schemas.microsoft.com/office/drawing/2014/main" val="3271604846"/>
                    </a:ext>
                  </a:extLst>
                </a:gridCol>
                <a:gridCol w="2628900">
                  <a:extLst>
                    <a:ext uri="{9D8B030D-6E8A-4147-A177-3AD203B41FA5}">
                      <a16:colId xmlns:a16="http://schemas.microsoft.com/office/drawing/2014/main" val="1289640712"/>
                    </a:ext>
                  </a:extLst>
                </a:gridCol>
                <a:gridCol w="2628900">
                  <a:extLst>
                    <a:ext uri="{9D8B030D-6E8A-4147-A177-3AD203B41FA5}">
                      <a16:colId xmlns:a16="http://schemas.microsoft.com/office/drawing/2014/main" val="995420172"/>
                    </a:ext>
                  </a:extLst>
                </a:gridCol>
              </a:tblGrid>
              <a:tr h="370840">
                <a:tc>
                  <a:txBody>
                    <a:bodyPr/>
                    <a:lstStyle/>
                    <a:p>
                      <a:endParaRPr lang="en-US" sz="2400" dirty="0"/>
                    </a:p>
                  </a:txBody>
                  <a:tcPr/>
                </a:tc>
                <a:tc>
                  <a:txBody>
                    <a:bodyPr/>
                    <a:lstStyle/>
                    <a:p>
                      <a:r>
                        <a:rPr lang="en-US" sz="2400" dirty="0"/>
                        <a:t>Voltage</a:t>
                      </a:r>
                    </a:p>
                  </a:txBody>
                  <a:tcPr/>
                </a:tc>
                <a:tc>
                  <a:txBody>
                    <a:bodyPr/>
                    <a:lstStyle/>
                    <a:p>
                      <a:r>
                        <a:rPr lang="en-US" sz="2400" dirty="0"/>
                        <a:t>Resistance</a:t>
                      </a:r>
                    </a:p>
                  </a:txBody>
                  <a:tcPr/>
                </a:tc>
                <a:tc>
                  <a:txBody>
                    <a:bodyPr/>
                    <a:lstStyle/>
                    <a:p>
                      <a:r>
                        <a:rPr lang="en-US" sz="2400" dirty="0"/>
                        <a:t>Capacitance</a:t>
                      </a:r>
                    </a:p>
                  </a:txBody>
                  <a:tcPr/>
                </a:tc>
                <a:extLst>
                  <a:ext uri="{0D108BD9-81ED-4DB2-BD59-A6C34878D82A}">
                    <a16:rowId xmlns:a16="http://schemas.microsoft.com/office/drawing/2014/main" val="2603822183"/>
                  </a:ext>
                </a:extLst>
              </a:tr>
              <a:tr h="370840">
                <a:tc>
                  <a:txBody>
                    <a:bodyPr/>
                    <a:lstStyle/>
                    <a:p>
                      <a:r>
                        <a:rPr lang="en-US" sz="2400" dirty="0"/>
                        <a:t>Case 1</a:t>
                      </a:r>
                    </a:p>
                  </a:txBody>
                  <a:tcPr/>
                </a:tc>
                <a:tc>
                  <a:txBody>
                    <a:bodyPr/>
                    <a:lstStyle/>
                    <a:p>
                      <a:r>
                        <a:rPr lang="en-US" sz="2400" dirty="0"/>
                        <a:t>120</a:t>
                      </a:r>
                    </a:p>
                  </a:txBody>
                  <a:tcPr/>
                </a:tc>
                <a:tc>
                  <a:txBody>
                    <a:bodyPr/>
                    <a:lstStyle/>
                    <a:p>
                      <a:r>
                        <a:rPr lang="en-US" sz="2400" dirty="0"/>
                        <a:t>10</a:t>
                      </a:r>
                    </a:p>
                  </a:txBody>
                  <a:tcPr/>
                </a:tc>
                <a:tc>
                  <a:txBody>
                    <a:bodyPr/>
                    <a:lstStyle/>
                    <a:p>
                      <a:r>
                        <a:rPr lang="en-US" sz="2400" dirty="0"/>
                        <a:t>0.005</a:t>
                      </a:r>
                    </a:p>
                  </a:txBody>
                  <a:tcPr/>
                </a:tc>
                <a:extLst>
                  <a:ext uri="{0D108BD9-81ED-4DB2-BD59-A6C34878D82A}">
                    <a16:rowId xmlns:a16="http://schemas.microsoft.com/office/drawing/2014/main" val="1471386658"/>
                  </a:ext>
                </a:extLst>
              </a:tr>
              <a:tr h="370840">
                <a:tc>
                  <a:txBody>
                    <a:bodyPr/>
                    <a:lstStyle/>
                    <a:p>
                      <a:r>
                        <a:rPr lang="en-US" sz="2400" dirty="0"/>
                        <a:t>Case 2</a:t>
                      </a:r>
                    </a:p>
                  </a:txBody>
                  <a:tcPr/>
                </a:tc>
                <a:tc>
                  <a:txBody>
                    <a:bodyPr/>
                    <a:lstStyle/>
                    <a:p>
                      <a:r>
                        <a:rPr lang="en-US" sz="2400" dirty="0"/>
                        <a:t>120</a:t>
                      </a:r>
                    </a:p>
                  </a:txBody>
                  <a:tcPr/>
                </a:tc>
                <a:tc>
                  <a:txBody>
                    <a:bodyPr/>
                    <a:lstStyle/>
                    <a:p>
                      <a:r>
                        <a:rPr lang="en-US" sz="2400" dirty="0"/>
                        <a:t>100</a:t>
                      </a:r>
                    </a:p>
                  </a:txBody>
                  <a:tcPr/>
                </a:tc>
                <a:tc>
                  <a:txBody>
                    <a:bodyPr/>
                    <a:lstStyle/>
                    <a:p>
                      <a:r>
                        <a:rPr lang="en-US" sz="2400" dirty="0"/>
                        <a:t>0.005</a:t>
                      </a:r>
                    </a:p>
                  </a:txBody>
                  <a:tcPr/>
                </a:tc>
                <a:extLst>
                  <a:ext uri="{0D108BD9-81ED-4DB2-BD59-A6C34878D82A}">
                    <a16:rowId xmlns:a16="http://schemas.microsoft.com/office/drawing/2014/main" val="3364714625"/>
                  </a:ext>
                </a:extLst>
              </a:tr>
              <a:tr h="370840">
                <a:tc>
                  <a:txBody>
                    <a:bodyPr/>
                    <a:lstStyle/>
                    <a:p>
                      <a:r>
                        <a:rPr lang="en-US" sz="2400" dirty="0"/>
                        <a:t>Case 3</a:t>
                      </a:r>
                    </a:p>
                  </a:txBody>
                  <a:tcPr/>
                </a:tc>
                <a:tc>
                  <a:txBody>
                    <a:bodyPr/>
                    <a:lstStyle/>
                    <a:p>
                      <a:r>
                        <a:rPr lang="en-US" sz="2400" dirty="0"/>
                        <a:t>120</a:t>
                      </a:r>
                    </a:p>
                  </a:txBody>
                  <a:tcPr/>
                </a:tc>
                <a:tc>
                  <a:txBody>
                    <a:bodyPr/>
                    <a:lstStyle/>
                    <a:p>
                      <a:r>
                        <a:rPr lang="en-US" sz="2400" dirty="0"/>
                        <a:t>300</a:t>
                      </a:r>
                    </a:p>
                  </a:txBody>
                  <a:tcPr/>
                </a:tc>
                <a:tc>
                  <a:txBody>
                    <a:bodyPr/>
                    <a:lstStyle/>
                    <a:p>
                      <a:r>
                        <a:rPr lang="en-US" sz="2400" dirty="0"/>
                        <a:t>0.005</a:t>
                      </a:r>
                    </a:p>
                  </a:txBody>
                  <a:tcPr/>
                </a:tc>
                <a:extLst>
                  <a:ext uri="{0D108BD9-81ED-4DB2-BD59-A6C34878D82A}">
                    <a16:rowId xmlns:a16="http://schemas.microsoft.com/office/drawing/2014/main" val="1455420046"/>
                  </a:ext>
                </a:extLst>
              </a:tr>
            </a:tbl>
          </a:graphicData>
        </a:graphic>
      </p:graphicFrame>
      <p:sp>
        <p:nvSpPr>
          <p:cNvPr id="4" name="Date Placeholder 3">
            <a:extLst>
              <a:ext uri="{FF2B5EF4-FFF2-40B4-BE49-F238E27FC236}">
                <a16:creationId xmlns:a16="http://schemas.microsoft.com/office/drawing/2014/main" id="{BDD2997A-A407-457B-A4DB-8D5CEC01958A}"/>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745F70D9-9BF5-4697-8DF3-445C433B084A}"/>
              </a:ext>
            </a:extLst>
          </p:cNvPr>
          <p:cNvSpPr>
            <a:spLocks noGrp="1"/>
          </p:cNvSpPr>
          <p:nvPr>
            <p:ph type="sldNum" sz="quarter" idx="12"/>
          </p:nvPr>
        </p:nvSpPr>
        <p:spPr/>
        <p:txBody>
          <a:bodyPr/>
          <a:lstStyle/>
          <a:p>
            <a:fld id="{A5499202-3E8F-3544-909B-3E08BFCCDA95}" type="slidenum">
              <a:rPr lang="en-US" smtClean="0"/>
              <a:t>12</a:t>
            </a:fld>
            <a:endParaRPr lang="en-US"/>
          </a:p>
        </p:txBody>
      </p:sp>
      <p:sp>
        <p:nvSpPr>
          <p:cNvPr id="6" name="Content Placeholder 5">
            <a:extLst>
              <a:ext uri="{FF2B5EF4-FFF2-40B4-BE49-F238E27FC236}">
                <a16:creationId xmlns:a16="http://schemas.microsoft.com/office/drawing/2014/main" id="{9588AC02-54A7-4A1A-BC43-062D133E43D9}"/>
              </a:ext>
            </a:extLst>
          </p:cNvPr>
          <p:cNvSpPr>
            <a:spLocks noGrp="1"/>
          </p:cNvSpPr>
          <p:nvPr>
            <p:ph sz="quarter" idx="13"/>
          </p:nvPr>
        </p:nvSpPr>
        <p:spPr/>
        <p:txBody>
          <a:bodyPr/>
          <a:lstStyle/>
          <a:p>
            <a:r>
              <a:rPr lang="en-US" dirty="0"/>
              <a:t>28</a:t>
            </a:r>
          </a:p>
        </p:txBody>
      </p:sp>
      <p:sp>
        <p:nvSpPr>
          <p:cNvPr id="8" name="TextBox 7">
            <a:extLst>
              <a:ext uri="{FF2B5EF4-FFF2-40B4-BE49-F238E27FC236}">
                <a16:creationId xmlns:a16="http://schemas.microsoft.com/office/drawing/2014/main" id="{50666270-648F-4EAA-A47C-6F5EAACB0EFF}"/>
              </a:ext>
            </a:extLst>
          </p:cNvPr>
          <p:cNvSpPr txBox="1"/>
          <p:nvPr/>
        </p:nvSpPr>
        <p:spPr>
          <a:xfrm>
            <a:off x="838200" y="3568627"/>
            <a:ext cx="10411047"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A MySQL database with the rows above is on the server that will be accessed</a:t>
            </a:r>
          </a:p>
          <a:p>
            <a:pPr marL="285750" indent="-285750">
              <a:buFont typeface="Arial" panose="020B0604020202020204" pitchFamily="34" charset="0"/>
              <a:buChar char="•"/>
            </a:pPr>
            <a:r>
              <a:rPr lang="en-US" sz="2400" dirty="0"/>
              <a:t>These cases will show the difference that resistance has in the model</a:t>
            </a:r>
          </a:p>
        </p:txBody>
      </p:sp>
    </p:spTree>
    <p:extLst>
      <p:ext uri="{BB962C8B-B14F-4D97-AF65-F5344CB8AC3E}">
        <p14:creationId xmlns:p14="http://schemas.microsoft.com/office/powerpoint/2010/main" val="2321206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1B8C-6D37-4C0D-A749-A895179EEFD1}"/>
              </a:ext>
            </a:extLst>
          </p:cNvPr>
          <p:cNvSpPr>
            <a:spLocks noGrp="1"/>
          </p:cNvSpPr>
          <p:nvPr>
            <p:ph type="title"/>
          </p:nvPr>
        </p:nvSpPr>
        <p:spPr/>
        <p:txBody>
          <a:bodyPr/>
          <a:lstStyle/>
          <a:p>
            <a:r>
              <a:rPr lang="en-US" dirty="0"/>
              <a:t>Output software</a:t>
            </a:r>
          </a:p>
        </p:txBody>
      </p:sp>
      <p:pic>
        <p:nvPicPr>
          <p:cNvPr id="8" name="Content Placeholder 7" descr="A close up of a sign&#10;&#10;Description generated with high confidence">
            <a:extLst>
              <a:ext uri="{FF2B5EF4-FFF2-40B4-BE49-F238E27FC236}">
                <a16:creationId xmlns:a16="http://schemas.microsoft.com/office/drawing/2014/main" id="{FE0648FD-0E8E-475A-92B4-71ADE54DE4BC}"/>
              </a:ext>
            </a:extLst>
          </p:cNvPr>
          <p:cNvPicPr>
            <a:picLocks noGrp="1" noChangeAspect="1"/>
          </p:cNvPicPr>
          <p:nvPr>
            <p:ph idx="1"/>
          </p:nvPr>
        </p:nvPicPr>
        <p:blipFill>
          <a:blip r:embed="rId2"/>
          <a:stretch>
            <a:fillRect/>
          </a:stretch>
        </p:blipFill>
        <p:spPr>
          <a:xfrm>
            <a:off x="3514725" y="1546451"/>
            <a:ext cx="5162550" cy="1238250"/>
          </a:xfrm>
        </p:spPr>
      </p:pic>
      <p:sp>
        <p:nvSpPr>
          <p:cNvPr id="4" name="Date Placeholder 3">
            <a:extLst>
              <a:ext uri="{FF2B5EF4-FFF2-40B4-BE49-F238E27FC236}">
                <a16:creationId xmlns:a16="http://schemas.microsoft.com/office/drawing/2014/main" id="{B22D394C-96C1-4F12-97C9-D44EC23E5982}"/>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B11BEBF2-693F-4C3B-B80E-A03218522374}"/>
              </a:ext>
            </a:extLst>
          </p:cNvPr>
          <p:cNvSpPr>
            <a:spLocks noGrp="1"/>
          </p:cNvSpPr>
          <p:nvPr>
            <p:ph type="sldNum" sz="quarter" idx="12"/>
          </p:nvPr>
        </p:nvSpPr>
        <p:spPr/>
        <p:txBody>
          <a:bodyPr/>
          <a:lstStyle/>
          <a:p>
            <a:fld id="{A5499202-3E8F-3544-909B-3E08BFCCDA95}" type="slidenum">
              <a:rPr lang="en-US" smtClean="0"/>
              <a:t>13</a:t>
            </a:fld>
            <a:endParaRPr lang="en-US"/>
          </a:p>
        </p:txBody>
      </p:sp>
      <p:sp>
        <p:nvSpPr>
          <p:cNvPr id="6" name="Content Placeholder 5">
            <a:extLst>
              <a:ext uri="{FF2B5EF4-FFF2-40B4-BE49-F238E27FC236}">
                <a16:creationId xmlns:a16="http://schemas.microsoft.com/office/drawing/2014/main" id="{E5AB746A-05F9-40D7-8A4D-CE374871488C}"/>
              </a:ext>
            </a:extLst>
          </p:cNvPr>
          <p:cNvSpPr>
            <a:spLocks noGrp="1"/>
          </p:cNvSpPr>
          <p:nvPr>
            <p:ph sz="quarter" idx="13"/>
          </p:nvPr>
        </p:nvSpPr>
        <p:spPr/>
        <p:txBody>
          <a:bodyPr/>
          <a:lstStyle/>
          <a:p>
            <a:r>
              <a:rPr lang="en-US" dirty="0"/>
              <a:t>28</a:t>
            </a:r>
          </a:p>
        </p:txBody>
      </p:sp>
      <p:sp>
        <p:nvSpPr>
          <p:cNvPr id="9" name="TextBox 8">
            <a:extLst>
              <a:ext uri="{FF2B5EF4-FFF2-40B4-BE49-F238E27FC236}">
                <a16:creationId xmlns:a16="http://schemas.microsoft.com/office/drawing/2014/main" id="{2FCE7655-2B07-4BA7-8665-8F83B6D0BBD7}"/>
              </a:ext>
            </a:extLst>
          </p:cNvPr>
          <p:cNvSpPr txBox="1"/>
          <p:nvPr/>
        </p:nvSpPr>
        <p:spPr>
          <a:xfrm>
            <a:off x="1784498" y="3100795"/>
            <a:ext cx="862300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Using matplotlib to show results graphically</a:t>
            </a:r>
          </a:p>
          <a:p>
            <a:pPr marL="285750" indent="-285750">
              <a:buFont typeface="Arial" panose="020B0604020202020204" pitchFamily="34" charset="0"/>
              <a:buChar char="•"/>
            </a:pPr>
            <a:r>
              <a:rPr lang="en-US" sz="2400" dirty="0"/>
              <a:t>To display:</a:t>
            </a:r>
          </a:p>
          <a:p>
            <a:pPr marL="742950" lvl="1" indent="-285750">
              <a:buFont typeface="Arial" panose="020B0604020202020204" pitchFamily="34" charset="0"/>
              <a:buChar char="•"/>
            </a:pPr>
            <a:r>
              <a:rPr lang="en-US" sz="2400" dirty="0"/>
              <a:t>Voltage across the resistor vs time</a:t>
            </a:r>
          </a:p>
          <a:p>
            <a:pPr marL="742950" lvl="1" indent="-285750">
              <a:buFont typeface="Arial" panose="020B0604020202020204" pitchFamily="34" charset="0"/>
              <a:buChar char="•"/>
            </a:pPr>
            <a:r>
              <a:rPr lang="en-US" sz="2400" dirty="0"/>
              <a:t>Current across the resistor vs time</a:t>
            </a:r>
          </a:p>
        </p:txBody>
      </p:sp>
    </p:spTree>
    <p:extLst>
      <p:ext uri="{BB962C8B-B14F-4D97-AF65-F5344CB8AC3E}">
        <p14:creationId xmlns:p14="http://schemas.microsoft.com/office/powerpoint/2010/main" val="3023540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4203-C69D-4277-AD48-768573DF726F}"/>
              </a:ext>
            </a:extLst>
          </p:cNvPr>
          <p:cNvSpPr>
            <a:spLocks noGrp="1"/>
          </p:cNvSpPr>
          <p:nvPr>
            <p:ph type="title"/>
          </p:nvPr>
        </p:nvSpPr>
        <p:spPr/>
        <p:txBody>
          <a:bodyPr/>
          <a:lstStyle/>
          <a:p>
            <a:r>
              <a:rPr lang="en-US" dirty="0"/>
              <a:t>Python to MySQL data transfer</a:t>
            </a:r>
          </a:p>
        </p:txBody>
      </p:sp>
      <p:sp>
        <p:nvSpPr>
          <p:cNvPr id="4" name="Date Placeholder 3">
            <a:extLst>
              <a:ext uri="{FF2B5EF4-FFF2-40B4-BE49-F238E27FC236}">
                <a16:creationId xmlns:a16="http://schemas.microsoft.com/office/drawing/2014/main" id="{E004BABA-C38C-4C73-B86A-14A470664187}"/>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2FDF341B-F6F8-498B-BC75-FD1652C33319}"/>
              </a:ext>
            </a:extLst>
          </p:cNvPr>
          <p:cNvSpPr>
            <a:spLocks noGrp="1"/>
          </p:cNvSpPr>
          <p:nvPr>
            <p:ph type="sldNum" sz="quarter" idx="12"/>
          </p:nvPr>
        </p:nvSpPr>
        <p:spPr/>
        <p:txBody>
          <a:bodyPr/>
          <a:lstStyle/>
          <a:p>
            <a:fld id="{A5499202-3E8F-3544-909B-3E08BFCCDA95}" type="slidenum">
              <a:rPr lang="en-US" smtClean="0"/>
              <a:t>14</a:t>
            </a:fld>
            <a:endParaRPr lang="en-US"/>
          </a:p>
        </p:txBody>
      </p:sp>
      <p:sp>
        <p:nvSpPr>
          <p:cNvPr id="6" name="Content Placeholder 5">
            <a:extLst>
              <a:ext uri="{FF2B5EF4-FFF2-40B4-BE49-F238E27FC236}">
                <a16:creationId xmlns:a16="http://schemas.microsoft.com/office/drawing/2014/main" id="{2E543E57-A8F2-40BF-81E8-9728F916373F}"/>
              </a:ext>
            </a:extLst>
          </p:cNvPr>
          <p:cNvSpPr>
            <a:spLocks noGrp="1"/>
          </p:cNvSpPr>
          <p:nvPr>
            <p:ph sz="quarter" idx="13"/>
          </p:nvPr>
        </p:nvSpPr>
        <p:spPr/>
        <p:txBody>
          <a:bodyPr/>
          <a:lstStyle/>
          <a:p>
            <a:r>
              <a:rPr lang="en-US" dirty="0"/>
              <a:t>28</a:t>
            </a:r>
          </a:p>
        </p:txBody>
      </p:sp>
      <p:pic>
        <p:nvPicPr>
          <p:cNvPr id="16" name="Content Placeholder 15">
            <a:extLst>
              <a:ext uri="{FF2B5EF4-FFF2-40B4-BE49-F238E27FC236}">
                <a16:creationId xmlns:a16="http://schemas.microsoft.com/office/drawing/2014/main" id="{C1846285-8423-446E-B8D2-2E1CA6E66024}"/>
              </a:ext>
            </a:extLst>
          </p:cNvPr>
          <p:cNvPicPr>
            <a:picLocks noGrp="1" noChangeAspect="1"/>
          </p:cNvPicPr>
          <p:nvPr>
            <p:ph idx="1"/>
          </p:nvPr>
        </p:nvPicPr>
        <p:blipFill rotWithShape="1">
          <a:blip r:embed="rId2"/>
          <a:srcRect l="269" t="4972" r="36406" b="35812"/>
          <a:stretch/>
        </p:blipFill>
        <p:spPr>
          <a:xfrm>
            <a:off x="838200" y="1367528"/>
            <a:ext cx="8648004" cy="4548850"/>
          </a:xfrm>
          <a:prstGeom prst="rect">
            <a:avLst/>
          </a:prstGeom>
        </p:spPr>
      </p:pic>
    </p:spTree>
    <p:extLst>
      <p:ext uri="{BB962C8B-B14F-4D97-AF65-F5344CB8AC3E}">
        <p14:creationId xmlns:p14="http://schemas.microsoft.com/office/powerpoint/2010/main" val="1752705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F521D-A1E9-4F13-AC5D-D99D4B67A029}"/>
              </a:ext>
            </a:extLst>
          </p:cNvPr>
          <p:cNvSpPr>
            <a:spLocks noGrp="1"/>
          </p:cNvSpPr>
          <p:nvPr>
            <p:ph type="title"/>
          </p:nvPr>
        </p:nvSpPr>
        <p:spPr/>
        <p:txBody>
          <a:bodyPr/>
          <a:lstStyle/>
          <a:p>
            <a:r>
              <a:rPr lang="en-US" dirty="0"/>
              <a:t>Connecting to your database</a:t>
            </a:r>
          </a:p>
        </p:txBody>
      </p:sp>
      <p:sp>
        <p:nvSpPr>
          <p:cNvPr id="4" name="Date Placeholder 3">
            <a:extLst>
              <a:ext uri="{FF2B5EF4-FFF2-40B4-BE49-F238E27FC236}">
                <a16:creationId xmlns:a16="http://schemas.microsoft.com/office/drawing/2014/main" id="{8BD6860E-5E34-41DD-924B-FF65099A208B}"/>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3424437D-90EE-436F-9C2F-669521A9B4B3}"/>
              </a:ext>
            </a:extLst>
          </p:cNvPr>
          <p:cNvSpPr>
            <a:spLocks noGrp="1"/>
          </p:cNvSpPr>
          <p:nvPr>
            <p:ph type="sldNum" sz="quarter" idx="12"/>
          </p:nvPr>
        </p:nvSpPr>
        <p:spPr/>
        <p:txBody>
          <a:bodyPr/>
          <a:lstStyle/>
          <a:p>
            <a:fld id="{A5499202-3E8F-3544-909B-3E08BFCCDA95}" type="slidenum">
              <a:rPr lang="en-US" smtClean="0"/>
              <a:t>15</a:t>
            </a:fld>
            <a:endParaRPr lang="en-US"/>
          </a:p>
        </p:txBody>
      </p:sp>
      <p:sp>
        <p:nvSpPr>
          <p:cNvPr id="6" name="Content Placeholder 5">
            <a:extLst>
              <a:ext uri="{FF2B5EF4-FFF2-40B4-BE49-F238E27FC236}">
                <a16:creationId xmlns:a16="http://schemas.microsoft.com/office/drawing/2014/main" id="{EB31165F-8859-4C63-8934-7C27FDF687FB}"/>
              </a:ext>
            </a:extLst>
          </p:cNvPr>
          <p:cNvSpPr>
            <a:spLocks noGrp="1"/>
          </p:cNvSpPr>
          <p:nvPr>
            <p:ph sz="quarter" idx="13"/>
          </p:nvPr>
        </p:nvSpPr>
        <p:spPr/>
        <p:txBody>
          <a:bodyPr/>
          <a:lstStyle/>
          <a:p>
            <a:r>
              <a:rPr lang="en-US" dirty="0"/>
              <a:t>28</a:t>
            </a:r>
          </a:p>
        </p:txBody>
      </p:sp>
      <p:pic>
        <p:nvPicPr>
          <p:cNvPr id="13" name="Content Placeholder 12">
            <a:extLst>
              <a:ext uri="{FF2B5EF4-FFF2-40B4-BE49-F238E27FC236}">
                <a16:creationId xmlns:a16="http://schemas.microsoft.com/office/drawing/2014/main" id="{AE3CE931-21DF-435B-8F8F-E6D99D8D4D0A}"/>
              </a:ext>
            </a:extLst>
          </p:cNvPr>
          <p:cNvPicPr>
            <a:picLocks noGrp="1" noChangeAspect="1"/>
          </p:cNvPicPr>
          <p:nvPr>
            <p:ph idx="1"/>
          </p:nvPr>
        </p:nvPicPr>
        <p:blipFill rotWithShape="1">
          <a:blip r:embed="rId2"/>
          <a:srcRect l="413" t="9845" r="56723" b="79808"/>
          <a:stretch/>
        </p:blipFill>
        <p:spPr>
          <a:xfrm>
            <a:off x="937549" y="2028464"/>
            <a:ext cx="8897567" cy="1208139"/>
          </a:xfrm>
          <a:prstGeom prst="rect">
            <a:avLst/>
          </a:prstGeom>
        </p:spPr>
      </p:pic>
      <p:sp>
        <p:nvSpPr>
          <p:cNvPr id="14" name="TextBox 13">
            <a:extLst>
              <a:ext uri="{FF2B5EF4-FFF2-40B4-BE49-F238E27FC236}">
                <a16:creationId xmlns:a16="http://schemas.microsoft.com/office/drawing/2014/main" id="{CB844CF9-2F57-4A05-823A-ABF803C9008C}"/>
              </a:ext>
            </a:extLst>
          </p:cNvPr>
          <p:cNvSpPr txBox="1"/>
          <p:nvPr/>
        </p:nvSpPr>
        <p:spPr>
          <a:xfrm>
            <a:off x="937549" y="3985764"/>
            <a:ext cx="1011969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Accesses a user with reading privileges to the database</a:t>
            </a:r>
          </a:p>
          <a:p>
            <a:pPr marL="285750" indent="-285750">
              <a:buFont typeface="Arial" panose="020B0604020202020204" pitchFamily="34" charset="0"/>
              <a:buChar char="•"/>
            </a:pPr>
            <a:r>
              <a:rPr lang="en-US" sz="2400" dirty="0"/>
              <a:t>Connects to the server holding the test parameters</a:t>
            </a:r>
          </a:p>
          <a:p>
            <a:pPr marL="285750" indent="-285750">
              <a:buFont typeface="Arial" panose="020B0604020202020204" pitchFamily="34" charset="0"/>
              <a:buChar char="•"/>
            </a:pPr>
            <a:r>
              <a:rPr lang="en-US" sz="2400" dirty="0"/>
              <a:t>Specifies the database where the tables of test parameters are held</a:t>
            </a:r>
          </a:p>
        </p:txBody>
      </p:sp>
    </p:spTree>
    <p:extLst>
      <p:ext uri="{BB962C8B-B14F-4D97-AF65-F5344CB8AC3E}">
        <p14:creationId xmlns:p14="http://schemas.microsoft.com/office/powerpoint/2010/main" val="156358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E99C1-A800-435B-9911-4F5F00A8FAC1}"/>
              </a:ext>
            </a:extLst>
          </p:cNvPr>
          <p:cNvSpPr>
            <a:spLocks noGrp="1"/>
          </p:cNvSpPr>
          <p:nvPr>
            <p:ph type="title"/>
          </p:nvPr>
        </p:nvSpPr>
        <p:spPr/>
        <p:txBody>
          <a:bodyPr/>
          <a:lstStyle/>
          <a:p>
            <a:r>
              <a:rPr lang="en-US" dirty="0"/>
              <a:t>Executing a search of the database</a:t>
            </a:r>
          </a:p>
        </p:txBody>
      </p:sp>
      <p:pic>
        <p:nvPicPr>
          <p:cNvPr id="7" name="Content Placeholder 6">
            <a:extLst>
              <a:ext uri="{FF2B5EF4-FFF2-40B4-BE49-F238E27FC236}">
                <a16:creationId xmlns:a16="http://schemas.microsoft.com/office/drawing/2014/main" id="{A1DBF4B0-5490-4BFA-87FF-DCA4C96FA3A8}"/>
              </a:ext>
            </a:extLst>
          </p:cNvPr>
          <p:cNvPicPr>
            <a:picLocks noGrp="1" noChangeAspect="1"/>
          </p:cNvPicPr>
          <p:nvPr>
            <p:ph idx="1"/>
          </p:nvPr>
        </p:nvPicPr>
        <p:blipFill rotWithShape="1">
          <a:blip r:embed="rId2"/>
          <a:srcRect l="481" t="20192" r="58482" b="62964"/>
          <a:stretch/>
        </p:blipFill>
        <p:spPr>
          <a:xfrm>
            <a:off x="838201" y="1674323"/>
            <a:ext cx="8911856" cy="2057608"/>
          </a:xfrm>
          <a:prstGeom prst="rect">
            <a:avLst/>
          </a:prstGeom>
        </p:spPr>
      </p:pic>
      <p:sp>
        <p:nvSpPr>
          <p:cNvPr id="4" name="Date Placeholder 3">
            <a:extLst>
              <a:ext uri="{FF2B5EF4-FFF2-40B4-BE49-F238E27FC236}">
                <a16:creationId xmlns:a16="http://schemas.microsoft.com/office/drawing/2014/main" id="{DCFAC2FE-9240-4662-B4A3-D94B5C44E2EF}"/>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E44CE9FA-45BB-41DC-814B-3B5DD44B007F}"/>
              </a:ext>
            </a:extLst>
          </p:cNvPr>
          <p:cNvSpPr>
            <a:spLocks noGrp="1"/>
          </p:cNvSpPr>
          <p:nvPr>
            <p:ph type="sldNum" sz="quarter" idx="12"/>
          </p:nvPr>
        </p:nvSpPr>
        <p:spPr/>
        <p:txBody>
          <a:bodyPr/>
          <a:lstStyle/>
          <a:p>
            <a:fld id="{A5499202-3E8F-3544-909B-3E08BFCCDA95}" type="slidenum">
              <a:rPr lang="en-US" smtClean="0"/>
              <a:t>16</a:t>
            </a:fld>
            <a:endParaRPr lang="en-US"/>
          </a:p>
        </p:txBody>
      </p:sp>
      <p:sp>
        <p:nvSpPr>
          <p:cNvPr id="6" name="Content Placeholder 5">
            <a:extLst>
              <a:ext uri="{FF2B5EF4-FFF2-40B4-BE49-F238E27FC236}">
                <a16:creationId xmlns:a16="http://schemas.microsoft.com/office/drawing/2014/main" id="{F78D2BE4-EA21-496F-B774-97CEBBDD3E85}"/>
              </a:ext>
            </a:extLst>
          </p:cNvPr>
          <p:cNvSpPr>
            <a:spLocks noGrp="1"/>
          </p:cNvSpPr>
          <p:nvPr>
            <p:ph sz="quarter" idx="13"/>
          </p:nvPr>
        </p:nvSpPr>
        <p:spPr/>
        <p:txBody>
          <a:bodyPr/>
          <a:lstStyle/>
          <a:p>
            <a:r>
              <a:rPr lang="en-US" dirty="0"/>
              <a:t>28</a:t>
            </a:r>
          </a:p>
        </p:txBody>
      </p:sp>
      <p:sp>
        <p:nvSpPr>
          <p:cNvPr id="8" name="TextBox 7">
            <a:extLst>
              <a:ext uri="{FF2B5EF4-FFF2-40B4-BE49-F238E27FC236}">
                <a16:creationId xmlns:a16="http://schemas.microsoft.com/office/drawing/2014/main" id="{8A19E142-E503-478B-B50B-7B2038A20151}"/>
              </a:ext>
            </a:extLst>
          </p:cNvPr>
          <p:cNvSpPr txBox="1"/>
          <p:nvPr/>
        </p:nvSpPr>
        <p:spPr>
          <a:xfrm>
            <a:off x="838199" y="4011392"/>
            <a:ext cx="10179223"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Creates a cursor object that will perform the query and hold the results</a:t>
            </a:r>
          </a:p>
          <a:p>
            <a:pPr marL="285750" indent="-285750">
              <a:buFont typeface="Arial" panose="020B0604020202020204" pitchFamily="34" charset="0"/>
              <a:buChar char="•"/>
            </a:pPr>
            <a:r>
              <a:rPr lang="en-US" sz="2400" dirty="0"/>
              <a:t>Defines the query to be sent to the database</a:t>
            </a:r>
          </a:p>
          <a:p>
            <a:pPr marL="742950" lvl="1" indent="-285750">
              <a:buFont typeface="Arial" panose="020B0604020202020204" pitchFamily="34" charset="0"/>
              <a:buChar char="•"/>
            </a:pPr>
            <a:r>
              <a:rPr lang="en-US" sz="2400" dirty="0"/>
              <a:t>This query can use expressions to specify the results desired</a:t>
            </a:r>
          </a:p>
          <a:p>
            <a:pPr marL="285750" indent="-285750">
              <a:buFont typeface="Arial" panose="020B0604020202020204" pitchFamily="34" charset="0"/>
              <a:buChar char="•"/>
            </a:pPr>
            <a:r>
              <a:rPr lang="en-US" sz="2400" dirty="0"/>
              <a:t>Executes the query and prepares the database to send the results</a:t>
            </a:r>
          </a:p>
        </p:txBody>
      </p:sp>
    </p:spTree>
    <p:extLst>
      <p:ext uri="{BB962C8B-B14F-4D97-AF65-F5344CB8AC3E}">
        <p14:creationId xmlns:p14="http://schemas.microsoft.com/office/powerpoint/2010/main" val="306947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FEE05-1982-43AA-9A21-6D20A01F7220}"/>
              </a:ext>
            </a:extLst>
          </p:cNvPr>
          <p:cNvSpPr>
            <a:spLocks noGrp="1"/>
          </p:cNvSpPr>
          <p:nvPr>
            <p:ph type="title"/>
          </p:nvPr>
        </p:nvSpPr>
        <p:spPr/>
        <p:txBody>
          <a:bodyPr>
            <a:normAutofit fontScale="90000"/>
          </a:bodyPr>
          <a:lstStyle/>
          <a:p>
            <a:r>
              <a:rPr lang="en-US" dirty="0"/>
              <a:t>Taking the parameters out of the database</a:t>
            </a:r>
          </a:p>
        </p:txBody>
      </p:sp>
      <p:pic>
        <p:nvPicPr>
          <p:cNvPr id="7" name="Content Placeholder 6">
            <a:extLst>
              <a:ext uri="{FF2B5EF4-FFF2-40B4-BE49-F238E27FC236}">
                <a16:creationId xmlns:a16="http://schemas.microsoft.com/office/drawing/2014/main" id="{E72FA366-6984-451F-A1E2-3C687D9D4E08}"/>
              </a:ext>
            </a:extLst>
          </p:cNvPr>
          <p:cNvPicPr>
            <a:picLocks noGrp="1" noChangeAspect="1"/>
          </p:cNvPicPr>
          <p:nvPr>
            <p:ph idx="1"/>
          </p:nvPr>
        </p:nvPicPr>
        <p:blipFill rotWithShape="1">
          <a:blip r:embed="rId2"/>
          <a:srcRect l="438" t="34140" r="54020" b="49281"/>
          <a:stretch/>
        </p:blipFill>
        <p:spPr>
          <a:xfrm>
            <a:off x="838200" y="1690577"/>
            <a:ext cx="9229346" cy="1924493"/>
          </a:xfrm>
          <a:prstGeom prst="rect">
            <a:avLst/>
          </a:prstGeom>
        </p:spPr>
      </p:pic>
      <p:sp>
        <p:nvSpPr>
          <p:cNvPr id="4" name="Date Placeholder 3">
            <a:extLst>
              <a:ext uri="{FF2B5EF4-FFF2-40B4-BE49-F238E27FC236}">
                <a16:creationId xmlns:a16="http://schemas.microsoft.com/office/drawing/2014/main" id="{93ADD412-887D-40EB-99A0-1A7851547179}"/>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BEC7F646-DA09-4118-8BC2-2CB71DF017DC}"/>
              </a:ext>
            </a:extLst>
          </p:cNvPr>
          <p:cNvSpPr>
            <a:spLocks noGrp="1"/>
          </p:cNvSpPr>
          <p:nvPr>
            <p:ph type="sldNum" sz="quarter" idx="12"/>
          </p:nvPr>
        </p:nvSpPr>
        <p:spPr/>
        <p:txBody>
          <a:bodyPr/>
          <a:lstStyle/>
          <a:p>
            <a:fld id="{A5499202-3E8F-3544-909B-3E08BFCCDA95}" type="slidenum">
              <a:rPr lang="en-US" smtClean="0"/>
              <a:t>17</a:t>
            </a:fld>
            <a:endParaRPr lang="en-US"/>
          </a:p>
        </p:txBody>
      </p:sp>
      <p:sp>
        <p:nvSpPr>
          <p:cNvPr id="6" name="Content Placeholder 5">
            <a:extLst>
              <a:ext uri="{FF2B5EF4-FFF2-40B4-BE49-F238E27FC236}">
                <a16:creationId xmlns:a16="http://schemas.microsoft.com/office/drawing/2014/main" id="{571B69E0-07C0-4EA9-96EA-0002C7ED5811}"/>
              </a:ext>
            </a:extLst>
          </p:cNvPr>
          <p:cNvSpPr>
            <a:spLocks noGrp="1"/>
          </p:cNvSpPr>
          <p:nvPr>
            <p:ph sz="quarter" idx="13"/>
          </p:nvPr>
        </p:nvSpPr>
        <p:spPr/>
        <p:txBody>
          <a:bodyPr/>
          <a:lstStyle/>
          <a:p>
            <a:r>
              <a:rPr lang="en-US" dirty="0"/>
              <a:t>28</a:t>
            </a:r>
          </a:p>
        </p:txBody>
      </p:sp>
      <p:sp>
        <p:nvSpPr>
          <p:cNvPr id="8" name="TextBox 7">
            <a:extLst>
              <a:ext uri="{FF2B5EF4-FFF2-40B4-BE49-F238E27FC236}">
                <a16:creationId xmlns:a16="http://schemas.microsoft.com/office/drawing/2014/main" id="{15B4332A-524E-41F3-8CCB-D7F8F788EC3D}"/>
              </a:ext>
            </a:extLst>
          </p:cNvPr>
          <p:cNvSpPr txBox="1"/>
          <p:nvPr/>
        </p:nvSpPr>
        <p:spPr>
          <a:xfrm>
            <a:off x="838200" y="4160948"/>
            <a:ext cx="7857461"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parameters are then stored in variable </a:t>
            </a:r>
          </a:p>
          <a:p>
            <a:pPr marL="285750" indent="-285750">
              <a:buFont typeface="Arial" panose="020B0604020202020204" pitchFamily="34" charset="0"/>
              <a:buChar char="•"/>
            </a:pPr>
            <a:r>
              <a:rPr lang="en-US" sz="2400" dirty="0"/>
              <a:t>The MySQL connection is then closed</a:t>
            </a:r>
          </a:p>
        </p:txBody>
      </p:sp>
    </p:spTree>
    <p:extLst>
      <p:ext uri="{BB962C8B-B14F-4D97-AF65-F5344CB8AC3E}">
        <p14:creationId xmlns:p14="http://schemas.microsoft.com/office/powerpoint/2010/main" val="2738556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C5E2-6C7A-49FE-8B12-EF0F48D621C9}"/>
              </a:ext>
            </a:extLst>
          </p:cNvPr>
          <p:cNvSpPr>
            <a:spLocks noGrp="1"/>
          </p:cNvSpPr>
          <p:nvPr>
            <p:ph type="title"/>
          </p:nvPr>
        </p:nvSpPr>
        <p:spPr/>
        <p:txBody>
          <a:bodyPr>
            <a:normAutofit fontScale="90000"/>
          </a:bodyPr>
          <a:lstStyle/>
          <a:p>
            <a:r>
              <a:rPr lang="en-US" dirty="0"/>
              <a:t>Python and OpenModelica data transfer</a:t>
            </a:r>
          </a:p>
        </p:txBody>
      </p:sp>
      <p:pic>
        <p:nvPicPr>
          <p:cNvPr id="7" name="Content Placeholder 6">
            <a:extLst>
              <a:ext uri="{FF2B5EF4-FFF2-40B4-BE49-F238E27FC236}">
                <a16:creationId xmlns:a16="http://schemas.microsoft.com/office/drawing/2014/main" id="{878E299E-7084-4E40-9CCA-1C95E772F50A}"/>
              </a:ext>
            </a:extLst>
          </p:cNvPr>
          <p:cNvPicPr>
            <a:picLocks noGrp="1" noChangeAspect="1"/>
          </p:cNvPicPr>
          <p:nvPr>
            <p:ph idx="1"/>
          </p:nvPr>
        </p:nvPicPr>
        <p:blipFill rotWithShape="1">
          <a:blip r:embed="rId2"/>
          <a:srcRect l="512" t="21876" r="54286" b="7860"/>
          <a:stretch/>
        </p:blipFill>
        <p:spPr>
          <a:xfrm>
            <a:off x="965521" y="1286505"/>
            <a:ext cx="5566460" cy="4867228"/>
          </a:xfrm>
          <a:prstGeom prst="rect">
            <a:avLst/>
          </a:prstGeom>
        </p:spPr>
      </p:pic>
      <p:sp>
        <p:nvSpPr>
          <p:cNvPr id="4" name="Date Placeholder 3">
            <a:extLst>
              <a:ext uri="{FF2B5EF4-FFF2-40B4-BE49-F238E27FC236}">
                <a16:creationId xmlns:a16="http://schemas.microsoft.com/office/drawing/2014/main" id="{82B87DC6-8BED-4CC4-B03C-24D06A63E4A5}"/>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330FDA93-B9BA-4280-8BDB-B31262AF279D}"/>
              </a:ext>
            </a:extLst>
          </p:cNvPr>
          <p:cNvSpPr>
            <a:spLocks noGrp="1"/>
          </p:cNvSpPr>
          <p:nvPr>
            <p:ph type="sldNum" sz="quarter" idx="12"/>
          </p:nvPr>
        </p:nvSpPr>
        <p:spPr/>
        <p:txBody>
          <a:bodyPr/>
          <a:lstStyle/>
          <a:p>
            <a:fld id="{A5499202-3E8F-3544-909B-3E08BFCCDA95}" type="slidenum">
              <a:rPr lang="en-US" smtClean="0"/>
              <a:t>18</a:t>
            </a:fld>
            <a:endParaRPr lang="en-US"/>
          </a:p>
        </p:txBody>
      </p:sp>
      <p:sp>
        <p:nvSpPr>
          <p:cNvPr id="6" name="Content Placeholder 5">
            <a:extLst>
              <a:ext uri="{FF2B5EF4-FFF2-40B4-BE49-F238E27FC236}">
                <a16:creationId xmlns:a16="http://schemas.microsoft.com/office/drawing/2014/main" id="{7800685D-D10F-4DA5-997E-BB534198DCB9}"/>
              </a:ext>
            </a:extLst>
          </p:cNvPr>
          <p:cNvSpPr>
            <a:spLocks noGrp="1"/>
          </p:cNvSpPr>
          <p:nvPr>
            <p:ph sz="quarter" idx="13"/>
          </p:nvPr>
        </p:nvSpPr>
        <p:spPr/>
        <p:txBody>
          <a:bodyPr/>
          <a:lstStyle/>
          <a:p>
            <a:r>
              <a:rPr lang="en-US" dirty="0"/>
              <a:t>28</a:t>
            </a:r>
          </a:p>
        </p:txBody>
      </p:sp>
    </p:spTree>
    <p:extLst>
      <p:ext uri="{BB962C8B-B14F-4D97-AF65-F5344CB8AC3E}">
        <p14:creationId xmlns:p14="http://schemas.microsoft.com/office/powerpoint/2010/main" val="42732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C32D1-B984-41CE-ADF7-45DF77F0A0B9}"/>
              </a:ext>
            </a:extLst>
          </p:cNvPr>
          <p:cNvSpPr>
            <a:spLocks noGrp="1"/>
          </p:cNvSpPr>
          <p:nvPr>
            <p:ph type="title"/>
          </p:nvPr>
        </p:nvSpPr>
        <p:spPr/>
        <p:txBody>
          <a:bodyPr/>
          <a:lstStyle/>
          <a:p>
            <a:r>
              <a:rPr lang="en-US" dirty="0"/>
              <a:t>Loading the model</a:t>
            </a:r>
          </a:p>
        </p:txBody>
      </p:sp>
      <p:pic>
        <p:nvPicPr>
          <p:cNvPr id="7" name="Content Placeholder 6">
            <a:extLst>
              <a:ext uri="{FF2B5EF4-FFF2-40B4-BE49-F238E27FC236}">
                <a16:creationId xmlns:a16="http://schemas.microsoft.com/office/drawing/2014/main" id="{3C359229-EFD7-4886-A52E-CC1ECAF2141A}"/>
              </a:ext>
            </a:extLst>
          </p:cNvPr>
          <p:cNvPicPr>
            <a:picLocks noGrp="1" noChangeAspect="1"/>
          </p:cNvPicPr>
          <p:nvPr>
            <p:ph idx="1"/>
          </p:nvPr>
        </p:nvPicPr>
        <p:blipFill rotWithShape="1">
          <a:blip r:embed="rId2"/>
          <a:srcRect l="370" t="5846" r="78391" b="92409"/>
          <a:stretch/>
        </p:blipFill>
        <p:spPr>
          <a:xfrm>
            <a:off x="838200" y="1690577"/>
            <a:ext cx="4372404" cy="202018"/>
          </a:xfrm>
          <a:prstGeom prst="rect">
            <a:avLst/>
          </a:prstGeom>
        </p:spPr>
      </p:pic>
      <p:sp>
        <p:nvSpPr>
          <p:cNvPr id="4" name="Date Placeholder 3">
            <a:extLst>
              <a:ext uri="{FF2B5EF4-FFF2-40B4-BE49-F238E27FC236}">
                <a16:creationId xmlns:a16="http://schemas.microsoft.com/office/drawing/2014/main" id="{B002B1D7-D9CD-4CFD-855B-66A33FE6716D}"/>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AB12DDE1-CFC4-40A9-B27A-C8F7D7EFFB98}"/>
              </a:ext>
            </a:extLst>
          </p:cNvPr>
          <p:cNvSpPr>
            <a:spLocks noGrp="1"/>
          </p:cNvSpPr>
          <p:nvPr>
            <p:ph type="sldNum" sz="quarter" idx="12"/>
          </p:nvPr>
        </p:nvSpPr>
        <p:spPr/>
        <p:txBody>
          <a:bodyPr/>
          <a:lstStyle/>
          <a:p>
            <a:fld id="{A5499202-3E8F-3544-909B-3E08BFCCDA95}" type="slidenum">
              <a:rPr lang="en-US" smtClean="0"/>
              <a:t>19</a:t>
            </a:fld>
            <a:endParaRPr lang="en-US"/>
          </a:p>
        </p:txBody>
      </p:sp>
      <p:sp>
        <p:nvSpPr>
          <p:cNvPr id="6" name="Content Placeholder 5">
            <a:extLst>
              <a:ext uri="{FF2B5EF4-FFF2-40B4-BE49-F238E27FC236}">
                <a16:creationId xmlns:a16="http://schemas.microsoft.com/office/drawing/2014/main" id="{2C966409-9ED1-4B0D-8DFE-5D75108316BF}"/>
              </a:ext>
            </a:extLst>
          </p:cNvPr>
          <p:cNvSpPr>
            <a:spLocks noGrp="1"/>
          </p:cNvSpPr>
          <p:nvPr>
            <p:ph sz="quarter" idx="13"/>
          </p:nvPr>
        </p:nvSpPr>
        <p:spPr/>
        <p:txBody>
          <a:bodyPr/>
          <a:lstStyle/>
          <a:p>
            <a:r>
              <a:rPr lang="en-US" dirty="0"/>
              <a:t>28</a:t>
            </a:r>
          </a:p>
        </p:txBody>
      </p:sp>
      <p:pic>
        <p:nvPicPr>
          <p:cNvPr id="8" name="Picture 7">
            <a:extLst>
              <a:ext uri="{FF2B5EF4-FFF2-40B4-BE49-F238E27FC236}">
                <a16:creationId xmlns:a16="http://schemas.microsoft.com/office/drawing/2014/main" id="{7009B319-20A7-43D7-B42A-51BD6D31A405}"/>
              </a:ext>
            </a:extLst>
          </p:cNvPr>
          <p:cNvPicPr>
            <a:picLocks noChangeAspect="1"/>
          </p:cNvPicPr>
          <p:nvPr/>
        </p:nvPicPr>
        <p:blipFill rotWithShape="1">
          <a:blip r:embed="rId3"/>
          <a:srcRect l="367" t="35039" r="54129" b="57984"/>
          <a:stretch/>
        </p:blipFill>
        <p:spPr>
          <a:xfrm>
            <a:off x="838200" y="2089296"/>
            <a:ext cx="8763000" cy="755743"/>
          </a:xfrm>
          <a:prstGeom prst="rect">
            <a:avLst/>
          </a:prstGeom>
        </p:spPr>
      </p:pic>
      <p:sp>
        <p:nvSpPr>
          <p:cNvPr id="9" name="TextBox 8">
            <a:extLst>
              <a:ext uri="{FF2B5EF4-FFF2-40B4-BE49-F238E27FC236}">
                <a16:creationId xmlns:a16="http://schemas.microsoft.com/office/drawing/2014/main" id="{906E9907-6438-46FA-A370-1402E0794584}"/>
              </a:ext>
            </a:extLst>
          </p:cNvPr>
          <p:cNvSpPr txBox="1"/>
          <p:nvPr/>
        </p:nvSpPr>
        <p:spPr>
          <a:xfrm>
            <a:off x="838200" y="3148581"/>
            <a:ext cx="751721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specific model can be loaded by giving the directory it was saved and the model name</a:t>
            </a:r>
          </a:p>
          <a:p>
            <a:pPr marL="285750" indent="-285750">
              <a:buFont typeface="Arial" panose="020B0604020202020204" pitchFamily="34" charset="0"/>
              <a:buChar char="•"/>
            </a:pPr>
            <a:r>
              <a:rPr lang="en-US" sz="2400" dirty="0"/>
              <a:t>This also loads the Modelica Standard library</a:t>
            </a:r>
          </a:p>
          <a:p>
            <a:pPr marL="285750" indent="-285750">
              <a:buFont typeface="Arial" panose="020B0604020202020204" pitchFamily="34" charset="0"/>
              <a:buChar char="•"/>
            </a:pPr>
            <a:r>
              <a:rPr lang="en-US" sz="2400" dirty="0"/>
              <a:t>Run time is stored as 20 seconds</a:t>
            </a:r>
          </a:p>
          <a:p>
            <a:pPr marL="742950" lvl="1" indent="-285750">
              <a:buFont typeface="Arial" panose="020B0604020202020204" pitchFamily="34" charset="0"/>
              <a:buChar char="•"/>
            </a:pPr>
            <a:r>
              <a:rPr lang="en-US" sz="2400" dirty="0"/>
              <a:t>This can be done later to change the run time of each set of parameters</a:t>
            </a:r>
          </a:p>
        </p:txBody>
      </p:sp>
    </p:spTree>
    <p:extLst>
      <p:ext uri="{BB962C8B-B14F-4D97-AF65-F5344CB8AC3E}">
        <p14:creationId xmlns:p14="http://schemas.microsoft.com/office/powerpoint/2010/main" val="74056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FB22-8A3B-44CB-8AB7-87AC45727CCA}"/>
              </a:ext>
            </a:extLst>
          </p:cNvPr>
          <p:cNvSpPr>
            <a:spLocks noGrp="1"/>
          </p:cNvSpPr>
          <p:nvPr>
            <p:ph type="title"/>
          </p:nvPr>
        </p:nvSpPr>
        <p:spPr/>
        <p:txBody>
          <a:bodyPr/>
          <a:lstStyle/>
          <a:p>
            <a:r>
              <a:rPr lang="en-CA" dirty="0"/>
              <a:t>Database information</a:t>
            </a:r>
          </a:p>
        </p:txBody>
      </p:sp>
      <p:sp>
        <p:nvSpPr>
          <p:cNvPr id="3" name="Content Placeholder 2">
            <a:extLst>
              <a:ext uri="{FF2B5EF4-FFF2-40B4-BE49-F238E27FC236}">
                <a16:creationId xmlns:a16="http://schemas.microsoft.com/office/drawing/2014/main" id="{977D0770-457E-4725-952B-F11D6CF00B7E}"/>
              </a:ext>
            </a:extLst>
          </p:cNvPr>
          <p:cNvSpPr>
            <a:spLocks noGrp="1"/>
          </p:cNvSpPr>
          <p:nvPr>
            <p:ph idx="1"/>
          </p:nvPr>
        </p:nvSpPr>
        <p:spPr>
          <a:xfrm>
            <a:off x="838200" y="1969352"/>
            <a:ext cx="10515600" cy="1459648"/>
          </a:xfrm>
        </p:spPr>
        <p:txBody>
          <a:bodyPr/>
          <a:lstStyle/>
          <a:p>
            <a:pPr marL="0" indent="0" algn="ctr">
              <a:buNone/>
            </a:pPr>
            <a:r>
              <a:rPr lang="en-CA" i="1" dirty="0">
                <a:latin typeface="Source Sans Pro" panose="020B0503030403020204" pitchFamily="34" charset="0"/>
              </a:rPr>
              <a:t>Integrated Community Energy Systems – A Whole Systems Approach</a:t>
            </a:r>
          </a:p>
        </p:txBody>
      </p:sp>
      <p:sp>
        <p:nvSpPr>
          <p:cNvPr id="4" name="Date Placeholder 3">
            <a:extLst>
              <a:ext uri="{FF2B5EF4-FFF2-40B4-BE49-F238E27FC236}">
                <a16:creationId xmlns:a16="http://schemas.microsoft.com/office/drawing/2014/main" id="{9DDA9F11-9488-4675-9465-59A42503C90F}"/>
              </a:ext>
            </a:extLst>
          </p:cNvPr>
          <p:cNvSpPr>
            <a:spLocks noGrp="1"/>
          </p:cNvSpPr>
          <p:nvPr>
            <p:ph type="dt" sz="half" idx="10"/>
          </p:nvPr>
        </p:nvSpPr>
        <p:spPr/>
        <p:txBody>
          <a:bodyPr/>
          <a:lstStyle/>
          <a:p>
            <a:fld id="{02603986-2030-914C-BAB4-E45178F0955F}" type="datetime1">
              <a:rPr lang="en-CA" smtClean="0"/>
              <a:t>2018-10-06</a:t>
            </a:fld>
            <a:endParaRPr lang="en-US"/>
          </a:p>
        </p:txBody>
      </p:sp>
      <p:sp>
        <p:nvSpPr>
          <p:cNvPr id="5" name="Slide Number Placeholder 4">
            <a:extLst>
              <a:ext uri="{FF2B5EF4-FFF2-40B4-BE49-F238E27FC236}">
                <a16:creationId xmlns:a16="http://schemas.microsoft.com/office/drawing/2014/main" id="{45FA5421-EDEE-4030-98D4-A2DC3CBC3D9A}"/>
              </a:ext>
            </a:extLst>
          </p:cNvPr>
          <p:cNvSpPr>
            <a:spLocks noGrp="1"/>
          </p:cNvSpPr>
          <p:nvPr>
            <p:ph type="sldNum" sz="quarter" idx="12"/>
          </p:nvPr>
        </p:nvSpPr>
        <p:spPr/>
        <p:txBody>
          <a:bodyPr/>
          <a:lstStyle/>
          <a:p>
            <a:fld id="{A5499202-3E8F-3544-909B-3E08BFCCDA95}" type="slidenum">
              <a:rPr lang="en-US" smtClean="0"/>
              <a:t>2</a:t>
            </a:fld>
            <a:endParaRPr lang="en-US"/>
          </a:p>
        </p:txBody>
      </p:sp>
      <p:sp>
        <p:nvSpPr>
          <p:cNvPr id="6" name="Content Placeholder 5">
            <a:extLst>
              <a:ext uri="{FF2B5EF4-FFF2-40B4-BE49-F238E27FC236}">
                <a16:creationId xmlns:a16="http://schemas.microsoft.com/office/drawing/2014/main" id="{ACFC4F73-67AF-4371-9CE5-CC32810A538D}"/>
              </a:ext>
            </a:extLst>
          </p:cNvPr>
          <p:cNvSpPr>
            <a:spLocks noGrp="1"/>
          </p:cNvSpPr>
          <p:nvPr>
            <p:ph sz="quarter" idx="13"/>
          </p:nvPr>
        </p:nvSpPr>
        <p:spPr/>
        <p:txBody>
          <a:bodyPr/>
          <a:lstStyle/>
          <a:p>
            <a:r>
              <a:rPr lang="en-US" dirty="0"/>
              <a:t>28</a:t>
            </a:r>
          </a:p>
        </p:txBody>
      </p:sp>
      <p:grpSp>
        <p:nvGrpSpPr>
          <p:cNvPr id="19" name="Group 18">
            <a:extLst>
              <a:ext uri="{FF2B5EF4-FFF2-40B4-BE49-F238E27FC236}">
                <a16:creationId xmlns:a16="http://schemas.microsoft.com/office/drawing/2014/main" id="{A04F910F-CD0A-4558-8E75-E2EB2DC01CE0}"/>
              </a:ext>
            </a:extLst>
          </p:cNvPr>
          <p:cNvGrpSpPr/>
          <p:nvPr/>
        </p:nvGrpSpPr>
        <p:grpSpPr>
          <a:xfrm>
            <a:off x="1900692" y="2984333"/>
            <a:ext cx="8390616" cy="1800000"/>
            <a:chOff x="2028568" y="3394876"/>
            <a:chExt cx="8390616" cy="1800000"/>
          </a:xfrm>
        </p:grpSpPr>
        <p:pic>
          <p:nvPicPr>
            <p:cNvPr id="10" name="Picture 9">
              <a:extLst>
                <a:ext uri="{FF2B5EF4-FFF2-40B4-BE49-F238E27FC236}">
                  <a16:creationId xmlns:a16="http://schemas.microsoft.com/office/drawing/2014/main" id="{5D6FA940-B3F6-43B2-AB34-B8FE96CCE112}"/>
                </a:ext>
              </a:extLst>
            </p:cNvPr>
            <p:cNvPicPr>
              <a:picLocks noChangeAspect="1"/>
            </p:cNvPicPr>
            <p:nvPr/>
          </p:nvPicPr>
          <p:blipFill>
            <a:blip r:embed="rId3"/>
            <a:stretch>
              <a:fillRect/>
            </a:stretch>
          </p:blipFill>
          <p:spPr>
            <a:xfrm>
              <a:off x="2028568" y="3394876"/>
              <a:ext cx="1800000" cy="1800000"/>
            </a:xfrm>
            <a:prstGeom prst="rect">
              <a:avLst/>
            </a:prstGeom>
          </p:spPr>
        </p:pic>
        <p:pic>
          <p:nvPicPr>
            <p:cNvPr id="12" name="Picture 11">
              <a:extLst>
                <a:ext uri="{FF2B5EF4-FFF2-40B4-BE49-F238E27FC236}">
                  <a16:creationId xmlns:a16="http://schemas.microsoft.com/office/drawing/2014/main" id="{B13FC757-5E24-4F13-993F-0F76D25F3C84}"/>
                </a:ext>
              </a:extLst>
            </p:cNvPr>
            <p:cNvPicPr>
              <a:picLocks noChangeAspect="1"/>
            </p:cNvPicPr>
            <p:nvPr/>
          </p:nvPicPr>
          <p:blipFill>
            <a:blip r:embed="rId4"/>
            <a:stretch>
              <a:fillRect/>
            </a:stretch>
          </p:blipFill>
          <p:spPr>
            <a:xfrm>
              <a:off x="6422312" y="3394876"/>
              <a:ext cx="1800000" cy="1800000"/>
            </a:xfrm>
            <a:prstGeom prst="rect">
              <a:avLst/>
            </a:prstGeom>
          </p:spPr>
        </p:pic>
        <p:pic>
          <p:nvPicPr>
            <p:cNvPr id="16" name="Picture 15">
              <a:extLst>
                <a:ext uri="{FF2B5EF4-FFF2-40B4-BE49-F238E27FC236}">
                  <a16:creationId xmlns:a16="http://schemas.microsoft.com/office/drawing/2014/main" id="{6086CA43-E84D-45D5-B93D-7C2EB337920F}"/>
                </a:ext>
              </a:extLst>
            </p:cNvPr>
            <p:cNvPicPr>
              <a:picLocks noChangeAspect="1"/>
            </p:cNvPicPr>
            <p:nvPr/>
          </p:nvPicPr>
          <p:blipFill>
            <a:blip r:embed="rId5"/>
            <a:stretch>
              <a:fillRect/>
            </a:stretch>
          </p:blipFill>
          <p:spPr>
            <a:xfrm>
              <a:off x="8619184" y="3394876"/>
              <a:ext cx="1800000" cy="1800000"/>
            </a:xfrm>
            <a:prstGeom prst="rect">
              <a:avLst/>
            </a:prstGeom>
          </p:spPr>
        </p:pic>
        <p:pic>
          <p:nvPicPr>
            <p:cNvPr id="18" name="Picture 17">
              <a:extLst>
                <a:ext uri="{FF2B5EF4-FFF2-40B4-BE49-F238E27FC236}">
                  <a16:creationId xmlns:a16="http://schemas.microsoft.com/office/drawing/2014/main" id="{5CDF0CA7-51F8-45F9-AC20-1E0576DC19A3}"/>
                </a:ext>
              </a:extLst>
            </p:cNvPr>
            <p:cNvPicPr>
              <a:picLocks noChangeAspect="1"/>
            </p:cNvPicPr>
            <p:nvPr/>
          </p:nvPicPr>
          <p:blipFill>
            <a:blip r:embed="rId6"/>
            <a:stretch>
              <a:fillRect/>
            </a:stretch>
          </p:blipFill>
          <p:spPr>
            <a:xfrm>
              <a:off x="4225440" y="3394876"/>
              <a:ext cx="1800000" cy="1800000"/>
            </a:xfrm>
            <a:prstGeom prst="rect">
              <a:avLst/>
            </a:prstGeom>
          </p:spPr>
        </p:pic>
      </p:grpSp>
      <p:sp>
        <p:nvSpPr>
          <p:cNvPr id="20" name="TextBox 19">
            <a:extLst>
              <a:ext uri="{FF2B5EF4-FFF2-40B4-BE49-F238E27FC236}">
                <a16:creationId xmlns:a16="http://schemas.microsoft.com/office/drawing/2014/main" id="{C65D90D7-C4D5-4C07-9B38-D3E97DFCC07D}"/>
              </a:ext>
            </a:extLst>
          </p:cNvPr>
          <p:cNvSpPr txBox="1"/>
          <p:nvPr/>
        </p:nvSpPr>
        <p:spPr>
          <a:xfrm>
            <a:off x="1782279" y="4790610"/>
            <a:ext cx="2036826" cy="584775"/>
          </a:xfrm>
          <a:prstGeom prst="rect">
            <a:avLst/>
          </a:prstGeom>
          <a:noFill/>
        </p:spPr>
        <p:txBody>
          <a:bodyPr wrap="square" rtlCol="0">
            <a:spAutoFit/>
          </a:bodyPr>
          <a:lstStyle/>
          <a:p>
            <a:pPr algn="ctr"/>
            <a:r>
              <a:rPr lang="en-CA" sz="1600" dirty="0">
                <a:latin typeface="Source Sans Pro" panose="020B0503030403020204" pitchFamily="34" charset="0"/>
              </a:rPr>
              <a:t>Thermal Energy Generation</a:t>
            </a:r>
          </a:p>
        </p:txBody>
      </p:sp>
      <p:sp>
        <p:nvSpPr>
          <p:cNvPr id="21" name="TextBox 20">
            <a:extLst>
              <a:ext uri="{FF2B5EF4-FFF2-40B4-BE49-F238E27FC236}">
                <a16:creationId xmlns:a16="http://schemas.microsoft.com/office/drawing/2014/main" id="{025BB5DB-BCD3-4AF9-8CD9-CD545E661703}"/>
              </a:ext>
            </a:extLst>
          </p:cNvPr>
          <p:cNvSpPr txBox="1"/>
          <p:nvPr/>
        </p:nvSpPr>
        <p:spPr>
          <a:xfrm>
            <a:off x="3979151" y="4784333"/>
            <a:ext cx="2036826" cy="584775"/>
          </a:xfrm>
          <a:prstGeom prst="rect">
            <a:avLst/>
          </a:prstGeom>
          <a:noFill/>
        </p:spPr>
        <p:txBody>
          <a:bodyPr wrap="square" rtlCol="0">
            <a:spAutoFit/>
          </a:bodyPr>
          <a:lstStyle/>
          <a:p>
            <a:pPr algn="ctr"/>
            <a:r>
              <a:rPr lang="en-CA" sz="1600" dirty="0">
                <a:latin typeface="Source Sans Pro" panose="020B0503030403020204" pitchFamily="34" charset="0"/>
              </a:rPr>
              <a:t>Electrical </a:t>
            </a:r>
          </a:p>
          <a:p>
            <a:pPr algn="ctr"/>
            <a:r>
              <a:rPr lang="en-CA" sz="1600" dirty="0">
                <a:latin typeface="Source Sans Pro" panose="020B0503030403020204" pitchFamily="34" charset="0"/>
              </a:rPr>
              <a:t>Generation</a:t>
            </a:r>
          </a:p>
        </p:txBody>
      </p:sp>
      <p:sp>
        <p:nvSpPr>
          <p:cNvPr id="22" name="TextBox 21">
            <a:extLst>
              <a:ext uri="{FF2B5EF4-FFF2-40B4-BE49-F238E27FC236}">
                <a16:creationId xmlns:a16="http://schemas.microsoft.com/office/drawing/2014/main" id="{E182DF71-D292-4048-8297-5D47BA8D30D0}"/>
              </a:ext>
            </a:extLst>
          </p:cNvPr>
          <p:cNvSpPr txBox="1"/>
          <p:nvPr/>
        </p:nvSpPr>
        <p:spPr>
          <a:xfrm>
            <a:off x="6176023" y="4791562"/>
            <a:ext cx="2036826" cy="584775"/>
          </a:xfrm>
          <a:prstGeom prst="rect">
            <a:avLst/>
          </a:prstGeom>
          <a:noFill/>
        </p:spPr>
        <p:txBody>
          <a:bodyPr wrap="square" rtlCol="0">
            <a:spAutoFit/>
          </a:bodyPr>
          <a:lstStyle/>
          <a:p>
            <a:pPr algn="ctr"/>
            <a:r>
              <a:rPr lang="en-CA" sz="1600" dirty="0">
                <a:latin typeface="Source Sans Pro" panose="020B0503030403020204" pitchFamily="34" charset="0"/>
              </a:rPr>
              <a:t>Thermal Energy Storage</a:t>
            </a:r>
          </a:p>
        </p:txBody>
      </p:sp>
      <p:sp>
        <p:nvSpPr>
          <p:cNvPr id="23" name="TextBox 22">
            <a:extLst>
              <a:ext uri="{FF2B5EF4-FFF2-40B4-BE49-F238E27FC236}">
                <a16:creationId xmlns:a16="http://schemas.microsoft.com/office/drawing/2014/main" id="{50E2481C-5F64-4CEF-8B68-523473704E43}"/>
              </a:ext>
            </a:extLst>
          </p:cNvPr>
          <p:cNvSpPr txBox="1"/>
          <p:nvPr/>
        </p:nvSpPr>
        <p:spPr>
          <a:xfrm>
            <a:off x="8372895" y="4784332"/>
            <a:ext cx="2036826" cy="584775"/>
          </a:xfrm>
          <a:prstGeom prst="rect">
            <a:avLst/>
          </a:prstGeom>
          <a:noFill/>
        </p:spPr>
        <p:txBody>
          <a:bodyPr wrap="square" rtlCol="0">
            <a:spAutoFit/>
          </a:bodyPr>
          <a:lstStyle/>
          <a:p>
            <a:pPr algn="ctr"/>
            <a:r>
              <a:rPr lang="en-CA" sz="1600" dirty="0">
                <a:latin typeface="Source Sans Pro" panose="020B0503030403020204" pitchFamily="34" charset="0"/>
              </a:rPr>
              <a:t>Electrical </a:t>
            </a:r>
          </a:p>
          <a:p>
            <a:pPr algn="ctr"/>
            <a:r>
              <a:rPr lang="en-CA" sz="1600" dirty="0">
                <a:latin typeface="Source Sans Pro" panose="020B0503030403020204" pitchFamily="34" charset="0"/>
              </a:rPr>
              <a:t>Storage</a:t>
            </a:r>
          </a:p>
        </p:txBody>
      </p:sp>
    </p:spTree>
    <p:extLst>
      <p:ext uri="{BB962C8B-B14F-4D97-AF65-F5344CB8AC3E}">
        <p14:creationId xmlns:p14="http://schemas.microsoft.com/office/powerpoint/2010/main" val="2210569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DFE15-AC58-4077-A1D4-A950767D6D31}"/>
              </a:ext>
            </a:extLst>
          </p:cNvPr>
          <p:cNvSpPr>
            <a:spLocks noGrp="1"/>
          </p:cNvSpPr>
          <p:nvPr>
            <p:ph type="title"/>
          </p:nvPr>
        </p:nvSpPr>
        <p:spPr/>
        <p:txBody>
          <a:bodyPr/>
          <a:lstStyle/>
          <a:p>
            <a:r>
              <a:rPr lang="en-US" dirty="0"/>
              <a:t>Preparing for outputting data</a:t>
            </a:r>
          </a:p>
        </p:txBody>
      </p:sp>
      <p:pic>
        <p:nvPicPr>
          <p:cNvPr id="7" name="Content Placeholder 6">
            <a:extLst>
              <a:ext uri="{FF2B5EF4-FFF2-40B4-BE49-F238E27FC236}">
                <a16:creationId xmlns:a16="http://schemas.microsoft.com/office/drawing/2014/main" id="{A200348B-A0FB-466E-AE28-E81490F48486}"/>
              </a:ext>
            </a:extLst>
          </p:cNvPr>
          <p:cNvPicPr>
            <a:picLocks noGrp="1" noChangeAspect="1"/>
          </p:cNvPicPr>
          <p:nvPr>
            <p:ph idx="1"/>
          </p:nvPr>
        </p:nvPicPr>
        <p:blipFill rotWithShape="1">
          <a:blip r:embed="rId2"/>
          <a:srcRect l="419" t="33427" r="70799" b="55263"/>
          <a:stretch/>
        </p:blipFill>
        <p:spPr>
          <a:xfrm>
            <a:off x="838200" y="1741909"/>
            <a:ext cx="6147391" cy="1358755"/>
          </a:xfrm>
          <a:prstGeom prst="rect">
            <a:avLst/>
          </a:prstGeom>
        </p:spPr>
      </p:pic>
      <p:sp>
        <p:nvSpPr>
          <p:cNvPr id="4" name="Date Placeholder 3">
            <a:extLst>
              <a:ext uri="{FF2B5EF4-FFF2-40B4-BE49-F238E27FC236}">
                <a16:creationId xmlns:a16="http://schemas.microsoft.com/office/drawing/2014/main" id="{388733DF-E4E2-40C5-9570-A1BE6C9DBA7D}"/>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26C55002-35B8-40E1-AABA-F8DD3023A903}"/>
              </a:ext>
            </a:extLst>
          </p:cNvPr>
          <p:cNvSpPr>
            <a:spLocks noGrp="1"/>
          </p:cNvSpPr>
          <p:nvPr>
            <p:ph type="sldNum" sz="quarter" idx="12"/>
          </p:nvPr>
        </p:nvSpPr>
        <p:spPr/>
        <p:txBody>
          <a:bodyPr/>
          <a:lstStyle/>
          <a:p>
            <a:fld id="{A5499202-3E8F-3544-909B-3E08BFCCDA95}" type="slidenum">
              <a:rPr lang="en-US" smtClean="0"/>
              <a:t>20</a:t>
            </a:fld>
            <a:endParaRPr lang="en-US"/>
          </a:p>
        </p:txBody>
      </p:sp>
      <p:sp>
        <p:nvSpPr>
          <p:cNvPr id="6" name="Content Placeholder 5">
            <a:extLst>
              <a:ext uri="{FF2B5EF4-FFF2-40B4-BE49-F238E27FC236}">
                <a16:creationId xmlns:a16="http://schemas.microsoft.com/office/drawing/2014/main" id="{1144C7CF-82DB-45AF-9DA3-506C15343B6D}"/>
              </a:ext>
            </a:extLst>
          </p:cNvPr>
          <p:cNvSpPr>
            <a:spLocks noGrp="1"/>
          </p:cNvSpPr>
          <p:nvPr>
            <p:ph sz="quarter" idx="13"/>
          </p:nvPr>
        </p:nvSpPr>
        <p:spPr/>
        <p:txBody>
          <a:bodyPr/>
          <a:lstStyle/>
          <a:p>
            <a:r>
              <a:rPr lang="en-US" dirty="0"/>
              <a:t>28</a:t>
            </a:r>
          </a:p>
        </p:txBody>
      </p:sp>
      <p:sp>
        <p:nvSpPr>
          <p:cNvPr id="8" name="TextBox 7">
            <a:extLst>
              <a:ext uri="{FF2B5EF4-FFF2-40B4-BE49-F238E27FC236}">
                <a16:creationId xmlns:a16="http://schemas.microsoft.com/office/drawing/2014/main" id="{40221CF3-B835-4E98-9218-CA2641A36629}"/>
              </a:ext>
            </a:extLst>
          </p:cNvPr>
          <p:cNvSpPr txBox="1"/>
          <p:nvPr/>
        </p:nvSpPr>
        <p:spPr>
          <a:xfrm>
            <a:off x="838200" y="3575084"/>
            <a:ext cx="752312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Setting up for the final data manipulation </a:t>
            </a:r>
          </a:p>
          <a:p>
            <a:pPr marL="285750" indent="-285750">
              <a:buFont typeface="Arial" panose="020B0604020202020204" pitchFamily="34" charset="0"/>
              <a:buChar char="•"/>
            </a:pPr>
            <a:r>
              <a:rPr lang="en-US" sz="2400" dirty="0"/>
              <a:t>Setting up the axis and chart titles</a:t>
            </a:r>
          </a:p>
          <a:p>
            <a:pPr marL="285750" indent="-285750">
              <a:buFont typeface="Arial" panose="020B0604020202020204" pitchFamily="34" charset="0"/>
              <a:buChar char="•"/>
            </a:pPr>
            <a:r>
              <a:rPr lang="en-US" sz="2400" dirty="0"/>
              <a:t>Making subplots to show all graphs on one figure</a:t>
            </a:r>
          </a:p>
        </p:txBody>
      </p:sp>
    </p:spTree>
    <p:extLst>
      <p:ext uri="{BB962C8B-B14F-4D97-AF65-F5344CB8AC3E}">
        <p14:creationId xmlns:p14="http://schemas.microsoft.com/office/powerpoint/2010/main" val="1245046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AB1D-F456-49D2-8BCA-536089192F38}"/>
              </a:ext>
            </a:extLst>
          </p:cNvPr>
          <p:cNvSpPr>
            <a:spLocks noGrp="1"/>
          </p:cNvSpPr>
          <p:nvPr>
            <p:ph type="title"/>
          </p:nvPr>
        </p:nvSpPr>
        <p:spPr/>
        <p:txBody>
          <a:bodyPr/>
          <a:lstStyle/>
          <a:p>
            <a:r>
              <a:rPr lang="en-US" dirty="0"/>
              <a:t>Simulating model</a:t>
            </a:r>
          </a:p>
        </p:txBody>
      </p:sp>
      <p:pic>
        <p:nvPicPr>
          <p:cNvPr id="7" name="Content Placeholder 6">
            <a:extLst>
              <a:ext uri="{FF2B5EF4-FFF2-40B4-BE49-F238E27FC236}">
                <a16:creationId xmlns:a16="http://schemas.microsoft.com/office/drawing/2014/main" id="{B2EC6196-CA4C-4F24-A7C1-4FB7165434E0}"/>
              </a:ext>
            </a:extLst>
          </p:cNvPr>
          <p:cNvPicPr>
            <a:picLocks noGrp="1" noChangeAspect="1"/>
          </p:cNvPicPr>
          <p:nvPr>
            <p:ph idx="1"/>
          </p:nvPr>
        </p:nvPicPr>
        <p:blipFill rotWithShape="1">
          <a:blip r:embed="rId2"/>
          <a:srcRect l="451" t="45159" r="60967" b="40181"/>
          <a:stretch/>
        </p:blipFill>
        <p:spPr>
          <a:xfrm>
            <a:off x="838200" y="1665495"/>
            <a:ext cx="8869326" cy="1895683"/>
          </a:xfrm>
          <a:prstGeom prst="rect">
            <a:avLst/>
          </a:prstGeom>
        </p:spPr>
      </p:pic>
      <p:sp>
        <p:nvSpPr>
          <p:cNvPr id="4" name="Date Placeholder 3">
            <a:extLst>
              <a:ext uri="{FF2B5EF4-FFF2-40B4-BE49-F238E27FC236}">
                <a16:creationId xmlns:a16="http://schemas.microsoft.com/office/drawing/2014/main" id="{F22649B3-D6BB-4A66-B423-EB06E984F9E6}"/>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27F31983-9B72-412D-9A0D-211AD52D4A09}"/>
              </a:ext>
            </a:extLst>
          </p:cNvPr>
          <p:cNvSpPr>
            <a:spLocks noGrp="1"/>
          </p:cNvSpPr>
          <p:nvPr>
            <p:ph type="sldNum" sz="quarter" idx="12"/>
          </p:nvPr>
        </p:nvSpPr>
        <p:spPr/>
        <p:txBody>
          <a:bodyPr/>
          <a:lstStyle/>
          <a:p>
            <a:fld id="{A5499202-3E8F-3544-909B-3E08BFCCDA95}" type="slidenum">
              <a:rPr lang="en-US" smtClean="0"/>
              <a:t>21</a:t>
            </a:fld>
            <a:endParaRPr lang="en-US"/>
          </a:p>
        </p:txBody>
      </p:sp>
      <p:sp>
        <p:nvSpPr>
          <p:cNvPr id="6" name="Content Placeholder 5">
            <a:extLst>
              <a:ext uri="{FF2B5EF4-FFF2-40B4-BE49-F238E27FC236}">
                <a16:creationId xmlns:a16="http://schemas.microsoft.com/office/drawing/2014/main" id="{24F324D6-51D6-4CF1-8ED9-823E228CEAB0}"/>
              </a:ext>
            </a:extLst>
          </p:cNvPr>
          <p:cNvSpPr>
            <a:spLocks noGrp="1"/>
          </p:cNvSpPr>
          <p:nvPr>
            <p:ph sz="quarter" idx="13"/>
          </p:nvPr>
        </p:nvSpPr>
        <p:spPr/>
        <p:txBody>
          <a:bodyPr/>
          <a:lstStyle/>
          <a:p>
            <a:r>
              <a:rPr lang="en-US" dirty="0"/>
              <a:t>28</a:t>
            </a:r>
          </a:p>
        </p:txBody>
      </p:sp>
      <p:sp>
        <p:nvSpPr>
          <p:cNvPr id="8" name="TextBox 7">
            <a:extLst>
              <a:ext uri="{FF2B5EF4-FFF2-40B4-BE49-F238E27FC236}">
                <a16:creationId xmlns:a16="http://schemas.microsoft.com/office/drawing/2014/main" id="{6E21FBE3-E64D-44AF-B656-F876BA30CDD4}"/>
              </a:ext>
            </a:extLst>
          </p:cNvPr>
          <p:cNvSpPr txBox="1"/>
          <p:nvPr/>
        </p:nvSpPr>
        <p:spPr>
          <a:xfrm>
            <a:off x="838200" y="4078414"/>
            <a:ext cx="840740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Inputting the parameters saved in the array into the Modelica model</a:t>
            </a:r>
          </a:p>
          <a:p>
            <a:pPr marL="285750" indent="-285750">
              <a:buFont typeface="Arial" panose="020B0604020202020204" pitchFamily="34" charset="0"/>
              <a:buChar char="•"/>
            </a:pPr>
            <a:r>
              <a:rPr lang="en-US" sz="2400" dirty="0"/>
              <a:t>Changing the runtime to the time set before</a:t>
            </a:r>
          </a:p>
          <a:p>
            <a:pPr marL="285750" indent="-285750">
              <a:buFont typeface="Arial" panose="020B0604020202020204" pitchFamily="34" charset="0"/>
              <a:buChar char="•"/>
            </a:pPr>
            <a:r>
              <a:rPr lang="en-US" sz="2400" dirty="0"/>
              <a:t>Simulating each model</a:t>
            </a:r>
          </a:p>
        </p:txBody>
      </p:sp>
    </p:spTree>
    <p:extLst>
      <p:ext uri="{BB962C8B-B14F-4D97-AF65-F5344CB8AC3E}">
        <p14:creationId xmlns:p14="http://schemas.microsoft.com/office/powerpoint/2010/main" val="2034977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EB562-F880-457C-AB1C-9E78D312019B}"/>
              </a:ext>
            </a:extLst>
          </p:cNvPr>
          <p:cNvSpPr>
            <a:spLocks noGrp="1"/>
          </p:cNvSpPr>
          <p:nvPr>
            <p:ph type="title"/>
          </p:nvPr>
        </p:nvSpPr>
        <p:spPr/>
        <p:txBody>
          <a:bodyPr/>
          <a:lstStyle/>
          <a:p>
            <a:r>
              <a:rPr lang="en-US" dirty="0"/>
              <a:t>Retrieving solutions</a:t>
            </a:r>
          </a:p>
        </p:txBody>
      </p:sp>
      <p:pic>
        <p:nvPicPr>
          <p:cNvPr id="7" name="Content Placeholder 6">
            <a:extLst>
              <a:ext uri="{FF2B5EF4-FFF2-40B4-BE49-F238E27FC236}">
                <a16:creationId xmlns:a16="http://schemas.microsoft.com/office/drawing/2014/main" id="{49FF4DA4-ADC4-4B49-90AD-DBCD95B1479A}"/>
              </a:ext>
            </a:extLst>
          </p:cNvPr>
          <p:cNvPicPr>
            <a:picLocks noGrp="1" noChangeAspect="1"/>
          </p:cNvPicPr>
          <p:nvPr>
            <p:ph idx="1"/>
          </p:nvPr>
        </p:nvPicPr>
        <p:blipFill rotWithShape="1">
          <a:blip r:embed="rId2"/>
          <a:srcRect l="640" t="62302" r="71477" b="26629"/>
          <a:stretch/>
        </p:blipFill>
        <p:spPr>
          <a:xfrm>
            <a:off x="838201" y="2172035"/>
            <a:ext cx="6785344" cy="1515172"/>
          </a:xfrm>
          <a:prstGeom prst="rect">
            <a:avLst/>
          </a:prstGeom>
        </p:spPr>
      </p:pic>
      <p:sp>
        <p:nvSpPr>
          <p:cNvPr id="4" name="Date Placeholder 3">
            <a:extLst>
              <a:ext uri="{FF2B5EF4-FFF2-40B4-BE49-F238E27FC236}">
                <a16:creationId xmlns:a16="http://schemas.microsoft.com/office/drawing/2014/main" id="{BFC6C6E3-6371-4230-9B03-7F5A2D97C360}"/>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6F150DE7-BC69-4571-8C50-C7E7C6B128E6}"/>
              </a:ext>
            </a:extLst>
          </p:cNvPr>
          <p:cNvSpPr>
            <a:spLocks noGrp="1"/>
          </p:cNvSpPr>
          <p:nvPr>
            <p:ph type="sldNum" sz="quarter" idx="12"/>
          </p:nvPr>
        </p:nvSpPr>
        <p:spPr/>
        <p:txBody>
          <a:bodyPr/>
          <a:lstStyle/>
          <a:p>
            <a:fld id="{A5499202-3E8F-3544-909B-3E08BFCCDA95}" type="slidenum">
              <a:rPr lang="en-US" smtClean="0"/>
              <a:t>22</a:t>
            </a:fld>
            <a:endParaRPr lang="en-US"/>
          </a:p>
        </p:txBody>
      </p:sp>
      <p:sp>
        <p:nvSpPr>
          <p:cNvPr id="6" name="Content Placeholder 5">
            <a:extLst>
              <a:ext uri="{FF2B5EF4-FFF2-40B4-BE49-F238E27FC236}">
                <a16:creationId xmlns:a16="http://schemas.microsoft.com/office/drawing/2014/main" id="{155A3B08-4385-48D0-B601-E90FFED653B9}"/>
              </a:ext>
            </a:extLst>
          </p:cNvPr>
          <p:cNvSpPr>
            <a:spLocks noGrp="1"/>
          </p:cNvSpPr>
          <p:nvPr>
            <p:ph sz="quarter" idx="13"/>
          </p:nvPr>
        </p:nvSpPr>
        <p:spPr/>
        <p:txBody>
          <a:bodyPr/>
          <a:lstStyle/>
          <a:p>
            <a:r>
              <a:rPr lang="en-US" dirty="0"/>
              <a:t>28</a:t>
            </a:r>
          </a:p>
        </p:txBody>
      </p:sp>
      <p:sp>
        <p:nvSpPr>
          <p:cNvPr id="8" name="TextBox 7">
            <a:extLst>
              <a:ext uri="{FF2B5EF4-FFF2-40B4-BE49-F238E27FC236}">
                <a16:creationId xmlns:a16="http://schemas.microsoft.com/office/drawing/2014/main" id="{55620ED5-F09B-41FC-89F4-541368EF67A3}"/>
              </a:ext>
            </a:extLst>
          </p:cNvPr>
          <p:cNvSpPr txBox="1"/>
          <p:nvPr/>
        </p:nvSpPr>
        <p:spPr>
          <a:xfrm>
            <a:off x="838200" y="1802702"/>
            <a:ext cx="5400554" cy="369332"/>
          </a:xfrm>
          <a:prstGeom prst="rect">
            <a:avLst/>
          </a:prstGeom>
          <a:noFill/>
        </p:spPr>
        <p:txBody>
          <a:bodyPr wrap="square" rtlCol="0">
            <a:spAutoFit/>
          </a:bodyPr>
          <a:lstStyle/>
          <a:p>
            <a:r>
              <a:rPr lang="en-US" dirty="0"/>
              <a:t>* Still under previous for loop</a:t>
            </a:r>
          </a:p>
        </p:txBody>
      </p:sp>
      <p:sp>
        <p:nvSpPr>
          <p:cNvPr id="9" name="TextBox 8">
            <a:extLst>
              <a:ext uri="{FF2B5EF4-FFF2-40B4-BE49-F238E27FC236}">
                <a16:creationId xmlns:a16="http://schemas.microsoft.com/office/drawing/2014/main" id="{E0085CBA-DBE7-45E3-93A4-61D0FBCE06B7}"/>
              </a:ext>
            </a:extLst>
          </p:cNvPr>
          <p:cNvSpPr txBox="1"/>
          <p:nvPr/>
        </p:nvSpPr>
        <p:spPr>
          <a:xfrm>
            <a:off x="838200" y="4206287"/>
            <a:ext cx="936905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After each model is simulated the solutions are taken out and an array is made </a:t>
            </a:r>
          </a:p>
          <a:p>
            <a:pPr marL="285750" indent="-285750">
              <a:buFont typeface="Arial" panose="020B0604020202020204" pitchFamily="34" charset="0"/>
              <a:buChar char="•"/>
            </a:pPr>
            <a:r>
              <a:rPr lang="en-US" sz="2400" dirty="0"/>
              <a:t>From this point the data may be output into a spreadsheet</a:t>
            </a:r>
          </a:p>
        </p:txBody>
      </p:sp>
    </p:spTree>
    <p:extLst>
      <p:ext uri="{BB962C8B-B14F-4D97-AF65-F5344CB8AC3E}">
        <p14:creationId xmlns:p14="http://schemas.microsoft.com/office/powerpoint/2010/main" val="3553731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25C7-DE62-4876-B897-518A287A1FE2}"/>
              </a:ext>
            </a:extLst>
          </p:cNvPr>
          <p:cNvSpPr>
            <a:spLocks noGrp="1"/>
          </p:cNvSpPr>
          <p:nvPr>
            <p:ph type="title"/>
          </p:nvPr>
        </p:nvSpPr>
        <p:spPr/>
        <p:txBody>
          <a:bodyPr/>
          <a:lstStyle/>
          <a:p>
            <a:r>
              <a:rPr lang="en-US" dirty="0"/>
              <a:t>Plotting solutions</a:t>
            </a:r>
          </a:p>
        </p:txBody>
      </p:sp>
      <p:pic>
        <p:nvPicPr>
          <p:cNvPr id="7" name="Content Placeholder 6">
            <a:extLst>
              <a:ext uri="{FF2B5EF4-FFF2-40B4-BE49-F238E27FC236}">
                <a16:creationId xmlns:a16="http://schemas.microsoft.com/office/drawing/2014/main" id="{2C3E3D60-472A-4ADF-9B88-A1BC841134C0}"/>
              </a:ext>
            </a:extLst>
          </p:cNvPr>
          <p:cNvPicPr>
            <a:picLocks noGrp="1" noChangeAspect="1"/>
          </p:cNvPicPr>
          <p:nvPr>
            <p:ph idx="1"/>
          </p:nvPr>
        </p:nvPicPr>
        <p:blipFill rotWithShape="1">
          <a:blip r:embed="rId2"/>
          <a:srcRect l="400" t="74147" r="63490" b="7138"/>
          <a:stretch/>
        </p:blipFill>
        <p:spPr>
          <a:xfrm>
            <a:off x="838201" y="1642207"/>
            <a:ext cx="7285074" cy="2123839"/>
          </a:xfrm>
          <a:prstGeom prst="rect">
            <a:avLst/>
          </a:prstGeom>
        </p:spPr>
      </p:pic>
      <p:sp>
        <p:nvSpPr>
          <p:cNvPr id="4" name="Date Placeholder 3">
            <a:extLst>
              <a:ext uri="{FF2B5EF4-FFF2-40B4-BE49-F238E27FC236}">
                <a16:creationId xmlns:a16="http://schemas.microsoft.com/office/drawing/2014/main" id="{B486BD92-4EAA-4BB7-BA5A-A6AEDD5B847E}"/>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02E7F339-8C62-4EB3-AB0D-90B13D32F286}"/>
              </a:ext>
            </a:extLst>
          </p:cNvPr>
          <p:cNvSpPr>
            <a:spLocks noGrp="1"/>
          </p:cNvSpPr>
          <p:nvPr>
            <p:ph type="sldNum" sz="quarter" idx="12"/>
          </p:nvPr>
        </p:nvSpPr>
        <p:spPr/>
        <p:txBody>
          <a:bodyPr/>
          <a:lstStyle/>
          <a:p>
            <a:fld id="{A5499202-3E8F-3544-909B-3E08BFCCDA95}" type="slidenum">
              <a:rPr lang="en-US" smtClean="0"/>
              <a:t>23</a:t>
            </a:fld>
            <a:endParaRPr lang="en-US"/>
          </a:p>
        </p:txBody>
      </p:sp>
      <p:sp>
        <p:nvSpPr>
          <p:cNvPr id="6" name="Content Placeholder 5">
            <a:extLst>
              <a:ext uri="{FF2B5EF4-FFF2-40B4-BE49-F238E27FC236}">
                <a16:creationId xmlns:a16="http://schemas.microsoft.com/office/drawing/2014/main" id="{71CFD733-1900-4626-84F7-585FD45C3B62}"/>
              </a:ext>
            </a:extLst>
          </p:cNvPr>
          <p:cNvSpPr>
            <a:spLocks noGrp="1"/>
          </p:cNvSpPr>
          <p:nvPr>
            <p:ph sz="quarter" idx="13"/>
          </p:nvPr>
        </p:nvSpPr>
        <p:spPr/>
        <p:txBody>
          <a:bodyPr/>
          <a:lstStyle/>
          <a:p>
            <a:r>
              <a:rPr lang="en-US" dirty="0"/>
              <a:t>28</a:t>
            </a:r>
          </a:p>
        </p:txBody>
      </p:sp>
      <p:sp>
        <p:nvSpPr>
          <p:cNvPr id="8" name="TextBox 7">
            <a:extLst>
              <a:ext uri="{FF2B5EF4-FFF2-40B4-BE49-F238E27FC236}">
                <a16:creationId xmlns:a16="http://schemas.microsoft.com/office/drawing/2014/main" id="{CEC69854-FF31-4C1B-B202-68988E3EE9E5}"/>
              </a:ext>
            </a:extLst>
          </p:cNvPr>
          <p:cNvSpPr txBox="1"/>
          <p:nvPr/>
        </p:nvSpPr>
        <p:spPr>
          <a:xfrm>
            <a:off x="790936" y="3706122"/>
            <a:ext cx="7483287"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Here the solutions are plotted</a:t>
            </a:r>
          </a:p>
          <a:p>
            <a:pPr marL="285750" indent="-285750">
              <a:buFont typeface="Arial" panose="020B0604020202020204" pitchFamily="34" charset="0"/>
              <a:buChar char="•"/>
            </a:pPr>
            <a:r>
              <a:rPr lang="en-US" sz="2400" dirty="0"/>
              <a:t>A column of the subplot is given for each case</a:t>
            </a:r>
          </a:p>
          <a:p>
            <a:pPr marL="285750" indent="-285750">
              <a:buFont typeface="Arial" panose="020B0604020202020204" pitchFamily="34" charset="0"/>
              <a:buChar char="•"/>
            </a:pPr>
            <a:r>
              <a:rPr lang="en-US" sz="2400" dirty="0"/>
              <a:t>Runs two times per simulation to make both subplots that are desired</a:t>
            </a:r>
          </a:p>
          <a:p>
            <a:pPr marL="285750" indent="-285750">
              <a:buFont typeface="Arial" panose="020B0604020202020204" pitchFamily="34" charset="0"/>
              <a:buChar char="•"/>
            </a:pPr>
            <a:r>
              <a:rPr lang="en-US" sz="2400" dirty="0"/>
              <a:t>After both loops the final figure is shown</a:t>
            </a:r>
          </a:p>
        </p:txBody>
      </p:sp>
      <p:sp>
        <p:nvSpPr>
          <p:cNvPr id="9" name="TextBox 8">
            <a:extLst>
              <a:ext uri="{FF2B5EF4-FFF2-40B4-BE49-F238E27FC236}">
                <a16:creationId xmlns:a16="http://schemas.microsoft.com/office/drawing/2014/main" id="{EAD758CB-E030-47E8-9EF3-A100BBF362B4}"/>
              </a:ext>
            </a:extLst>
          </p:cNvPr>
          <p:cNvSpPr txBox="1"/>
          <p:nvPr/>
        </p:nvSpPr>
        <p:spPr>
          <a:xfrm>
            <a:off x="838200" y="1265274"/>
            <a:ext cx="4478079" cy="369332"/>
          </a:xfrm>
          <a:prstGeom prst="rect">
            <a:avLst/>
          </a:prstGeom>
          <a:noFill/>
        </p:spPr>
        <p:txBody>
          <a:bodyPr wrap="square" rtlCol="0">
            <a:spAutoFit/>
          </a:bodyPr>
          <a:lstStyle/>
          <a:p>
            <a:r>
              <a:rPr lang="en-US" dirty="0"/>
              <a:t>* Still under the for loop</a:t>
            </a:r>
          </a:p>
        </p:txBody>
      </p:sp>
    </p:spTree>
    <p:extLst>
      <p:ext uri="{BB962C8B-B14F-4D97-AF65-F5344CB8AC3E}">
        <p14:creationId xmlns:p14="http://schemas.microsoft.com/office/powerpoint/2010/main" val="1256001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4CBEB-380D-4EEE-80A3-5D3D38BC3C9F}"/>
              </a:ext>
            </a:extLst>
          </p:cNvPr>
          <p:cNvSpPr>
            <a:spLocks noGrp="1"/>
          </p:cNvSpPr>
          <p:nvPr>
            <p:ph type="title"/>
          </p:nvPr>
        </p:nvSpPr>
        <p:spPr/>
        <p:txBody>
          <a:bodyPr/>
          <a:lstStyle/>
          <a:p>
            <a:r>
              <a:rPr lang="en-US" dirty="0"/>
              <a:t>Output graphical window</a:t>
            </a:r>
          </a:p>
        </p:txBody>
      </p:sp>
      <p:pic>
        <p:nvPicPr>
          <p:cNvPr id="7" name="Content Placeholder 6">
            <a:extLst>
              <a:ext uri="{FF2B5EF4-FFF2-40B4-BE49-F238E27FC236}">
                <a16:creationId xmlns:a16="http://schemas.microsoft.com/office/drawing/2014/main" id="{B7E694C2-F057-4A3C-A54B-71A1FFFEC64C}"/>
              </a:ext>
            </a:extLst>
          </p:cNvPr>
          <p:cNvPicPr>
            <a:picLocks noGrp="1" noChangeAspect="1"/>
          </p:cNvPicPr>
          <p:nvPr>
            <p:ph idx="1"/>
          </p:nvPr>
        </p:nvPicPr>
        <p:blipFill rotWithShape="1">
          <a:blip r:embed="rId2"/>
          <a:srcRect l="7830" t="10512" r="9369" b="12467"/>
          <a:stretch/>
        </p:blipFill>
        <p:spPr>
          <a:xfrm>
            <a:off x="1529787" y="1367528"/>
            <a:ext cx="9132425" cy="4778473"/>
          </a:xfrm>
          <a:prstGeom prst="rect">
            <a:avLst/>
          </a:prstGeom>
        </p:spPr>
      </p:pic>
      <p:sp>
        <p:nvSpPr>
          <p:cNvPr id="4" name="Date Placeholder 3">
            <a:extLst>
              <a:ext uri="{FF2B5EF4-FFF2-40B4-BE49-F238E27FC236}">
                <a16:creationId xmlns:a16="http://schemas.microsoft.com/office/drawing/2014/main" id="{B0E8F18F-0F30-4CDE-B34F-EB73AAB9736A}"/>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4AF03E57-FC36-4B6B-98F4-A86FFBA47CF0}"/>
              </a:ext>
            </a:extLst>
          </p:cNvPr>
          <p:cNvSpPr>
            <a:spLocks noGrp="1"/>
          </p:cNvSpPr>
          <p:nvPr>
            <p:ph type="sldNum" sz="quarter" idx="12"/>
          </p:nvPr>
        </p:nvSpPr>
        <p:spPr/>
        <p:txBody>
          <a:bodyPr/>
          <a:lstStyle/>
          <a:p>
            <a:fld id="{A5499202-3E8F-3544-909B-3E08BFCCDA95}" type="slidenum">
              <a:rPr lang="en-US" smtClean="0"/>
              <a:t>24</a:t>
            </a:fld>
            <a:endParaRPr lang="en-US"/>
          </a:p>
        </p:txBody>
      </p:sp>
      <p:sp>
        <p:nvSpPr>
          <p:cNvPr id="6" name="Content Placeholder 5">
            <a:extLst>
              <a:ext uri="{FF2B5EF4-FFF2-40B4-BE49-F238E27FC236}">
                <a16:creationId xmlns:a16="http://schemas.microsoft.com/office/drawing/2014/main" id="{ECB73BC7-BBED-4C70-908B-510639B5554A}"/>
              </a:ext>
            </a:extLst>
          </p:cNvPr>
          <p:cNvSpPr>
            <a:spLocks noGrp="1"/>
          </p:cNvSpPr>
          <p:nvPr>
            <p:ph sz="quarter" idx="13"/>
          </p:nvPr>
        </p:nvSpPr>
        <p:spPr/>
        <p:txBody>
          <a:bodyPr/>
          <a:lstStyle/>
          <a:p>
            <a:r>
              <a:rPr lang="en-US" dirty="0"/>
              <a:t>28</a:t>
            </a:r>
          </a:p>
        </p:txBody>
      </p:sp>
    </p:spTree>
    <p:extLst>
      <p:ext uri="{BB962C8B-B14F-4D97-AF65-F5344CB8AC3E}">
        <p14:creationId xmlns:p14="http://schemas.microsoft.com/office/powerpoint/2010/main" val="3503583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B66B-F50E-459D-B135-8D573F4B33CE}"/>
              </a:ext>
            </a:extLst>
          </p:cNvPr>
          <p:cNvSpPr>
            <a:spLocks noGrp="1"/>
          </p:cNvSpPr>
          <p:nvPr>
            <p:ph type="title"/>
          </p:nvPr>
        </p:nvSpPr>
        <p:spPr/>
        <p:txBody>
          <a:bodyPr/>
          <a:lstStyle/>
          <a:p>
            <a:r>
              <a:rPr lang="en-US" dirty="0"/>
              <a:t>Future goals</a:t>
            </a:r>
          </a:p>
        </p:txBody>
      </p:sp>
      <p:sp>
        <p:nvSpPr>
          <p:cNvPr id="3" name="Content Placeholder 2">
            <a:extLst>
              <a:ext uri="{FF2B5EF4-FFF2-40B4-BE49-F238E27FC236}">
                <a16:creationId xmlns:a16="http://schemas.microsoft.com/office/drawing/2014/main" id="{EAB2C02F-CAE4-441D-A404-C3F968EE5345}"/>
              </a:ext>
            </a:extLst>
          </p:cNvPr>
          <p:cNvSpPr>
            <a:spLocks noGrp="1"/>
          </p:cNvSpPr>
          <p:nvPr>
            <p:ph idx="1"/>
          </p:nvPr>
        </p:nvSpPr>
        <p:spPr/>
        <p:txBody>
          <a:bodyPr/>
          <a:lstStyle/>
          <a:p>
            <a:r>
              <a:rPr lang="en-US" dirty="0"/>
              <a:t>The project is to be adapted for models of HVAC machinery </a:t>
            </a:r>
          </a:p>
          <a:p>
            <a:r>
              <a:rPr lang="en-US" dirty="0"/>
              <a:t>Efficiency tables given from the manufacturers will be transferred into the Modelica models </a:t>
            </a:r>
          </a:p>
          <a:p>
            <a:pPr marL="0" indent="0">
              <a:buNone/>
            </a:pPr>
            <a:endParaRPr lang="en-US" dirty="0"/>
          </a:p>
        </p:txBody>
      </p:sp>
      <p:sp>
        <p:nvSpPr>
          <p:cNvPr id="4" name="Date Placeholder 3">
            <a:extLst>
              <a:ext uri="{FF2B5EF4-FFF2-40B4-BE49-F238E27FC236}">
                <a16:creationId xmlns:a16="http://schemas.microsoft.com/office/drawing/2014/main" id="{AE9F785F-385D-4746-9822-9A8C78289716}"/>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348FE510-3F30-465B-B35E-A1DC8F4129C0}"/>
              </a:ext>
            </a:extLst>
          </p:cNvPr>
          <p:cNvSpPr>
            <a:spLocks noGrp="1"/>
          </p:cNvSpPr>
          <p:nvPr>
            <p:ph type="sldNum" sz="quarter" idx="12"/>
          </p:nvPr>
        </p:nvSpPr>
        <p:spPr/>
        <p:txBody>
          <a:bodyPr/>
          <a:lstStyle/>
          <a:p>
            <a:fld id="{A5499202-3E8F-3544-909B-3E08BFCCDA95}" type="slidenum">
              <a:rPr lang="en-US" smtClean="0"/>
              <a:t>25</a:t>
            </a:fld>
            <a:endParaRPr lang="en-US"/>
          </a:p>
        </p:txBody>
      </p:sp>
      <p:sp>
        <p:nvSpPr>
          <p:cNvPr id="6" name="Content Placeholder 5">
            <a:extLst>
              <a:ext uri="{FF2B5EF4-FFF2-40B4-BE49-F238E27FC236}">
                <a16:creationId xmlns:a16="http://schemas.microsoft.com/office/drawing/2014/main" id="{31B4B478-6DB6-40EA-9EB5-B2A5B8A6425A}"/>
              </a:ext>
            </a:extLst>
          </p:cNvPr>
          <p:cNvSpPr>
            <a:spLocks noGrp="1"/>
          </p:cNvSpPr>
          <p:nvPr>
            <p:ph sz="quarter" idx="13"/>
          </p:nvPr>
        </p:nvSpPr>
        <p:spPr/>
        <p:txBody>
          <a:bodyPr/>
          <a:lstStyle/>
          <a:p>
            <a:r>
              <a:rPr lang="en-US" dirty="0"/>
              <a:t>28</a:t>
            </a:r>
          </a:p>
        </p:txBody>
      </p:sp>
    </p:spTree>
    <p:extLst>
      <p:ext uri="{BB962C8B-B14F-4D97-AF65-F5344CB8AC3E}">
        <p14:creationId xmlns:p14="http://schemas.microsoft.com/office/powerpoint/2010/main" val="2356878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A384-7145-49D0-AA0D-8F2040BED8CB}"/>
              </a:ext>
            </a:extLst>
          </p:cNvPr>
          <p:cNvSpPr>
            <a:spLocks noGrp="1"/>
          </p:cNvSpPr>
          <p:nvPr>
            <p:ph type="title"/>
          </p:nvPr>
        </p:nvSpPr>
        <p:spPr/>
        <p:txBody>
          <a:bodyPr>
            <a:normAutofit fontScale="90000"/>
          </a:bodyPr>
          <a:lstStyle/>
          <a:p>
            <a:r>
              <a:rPr lang="en-US" dirty="0"/>
              <a:t>Simple heat pump model from AixLib</a:t>
            </a:r>
          </a:p>
        </p:txBody>
      </p:sp>
      <p:pic>
        <p:nvPicPr>
          <p:cNvPr id="7" name="Content Placeholder 6">
            <a:extLst>
              <a:ext uri="{FF2B5EF4-FFF2-40B4-BE49-F238E27FC236}">
                <a16:creationId xmlns:a16="http://schemas.microsoft.com/office/drawing/2014/main" id="{B69340C0-F676-429D-8049-CB8674D1A9DF}"/>
              </a:ext>
            </a:extLst>
          </p:cNvPr>
          <p:cNvPicPr>
            <a:picLocks noGrp="1" noChangeAspect="1"/>
          </p:cNvPicPr>
          <p:nvPr>
            <p:ph idx="1"/>
          </p:nvPr>
        </p:nvPicPr>
        <p:blipFill rotWithShape="1">
          <a:blip r:embed="rId2"/>
          <a:srcRect l="38405" t="16101" r="21801" b="20613"/>
          <a:stretch/>
        </p:blipFill>
        <p:spPr>
          <a:xfrm>
            <a:off x="3682196" y="1594412"/>
            <a:ext cx="4827608" cy="4318575"/>
          </a:xfrm>
          <a:prstGeom prst="rect">
            <a:avLst/>
          </a:prstGeom>
        </p:spPr>
      </p:pic>
      <p:sp>
        <p:nvSpPr>
          <p:cNvPr id="4" name="Date Placeholder 3">
            <a:extLst>
              <a:ext uri="{FF2B5EF4-FFF2-40B4-BE49-F238E27FC236}">
                <a16:creationId xmlns:a16="http://schemas.microsoft.com/office/drawing/2014/main" id="{CCFB7FAC-949C-4085-983C-F285D90FABF4}"/>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D3144384-7020-4275-9A76-8B75E4DE5253}"/>
              </a:ext>
            </a:extLst>
          </p:cNvPr>
          <p:cNvSpPr>
            <a:spLocks noGrp="1"/>
          </p:cNvSpPr>
          <p:nvPr>
            <p:ph type="sldNum" sz="quarter" idx="12"/>
          </p:nvPr>
        </p:nvSpPr>
        <p:spPr/>
        <p:txBody>
          <a:bodyPr/>
          <a:lstStyle/>
          <a:p>
            <a:fld id="{A5499202-3E8F-3544-909B-3E08BFCCDA95}" type="slidenum">
              <a:rPr lang="en-US" smtClean="0"/>
              <a:t>26</a:t>
            </a:fld>
            <a:endParaRPr lang="en-US"/>
          </a:p>
        </p:txBody>
      </p:sp>
      <p:sp>
        <p:nvSpPr>
          <p:cNvPr id="6" name="Content Placeholder 5">
            <a:extLst>
              <a:ext uri="{FF2B5EF4-FFF2-40B4-BE49-F238E27FC236}">
                <a16:creationId xmlns:a16="http://schemas.microsoft.com/office/drawing/2014/main" id="{CD86FF25-7EED-4F0C-987F-74695D12378E}"/>
              </a:ext>
            </a:extLst>
          </p:cNvPr>
          <p:cNvSpPr>
            <a:spLocks noGrp="1"/>
          </p:cNvSpPr>
          <p:nvPr>
            <p:ph sz="quarter" idx="13"/>
          </p:nvPr>
        </p:nvSpPr>
        <p:spPr/>
        <p:txBody>
          <a:bodyPr/>
          <a:lstStyle/>
          <a:p>
            <a:r>
              <a:rPr lang="en-US" dirty="0"/>
              <a:t>28</a:t>
            </a:r>
          </a:p>
        </p:txBody>
      </p:sp>
    </p:spTree>
    <p:extLst>
      <p:ext uri="{BB962C8B-B14F-4D97-AF65-F5344CB8AC3E}">
        <p14:creationId xmlns:p14="http://schemas.microsoft.com/office/powerpoint/2010/main" val="3104216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FA384-7145-49D0-AA0D-8F2040BED8CB}"/>
              </a:ext>
            </a:extLst>
          </p:cNvPr>
          <p:cNvSpPr>
            <a:spLocks noGrp="1"/>
          </p:cNvSpPr>
          <p:nvPr>
            <p:ph type="title"/>
          </p:nvPr>
        </p:nvSpPr>
        <p:spPr/>
        <p:txBody>
          <a:bodyPr>
            <a:normAutofit fontScale="90000"/>
          </a:bodyPr>
          <a:lstStyle/>
          <a:p>
            <a:r>
              <a:rPr lang="en-US" dirty="0"/>
              <a:t>Simple heat pump model from AixLib</a:t>
            </a:r>
          </a:p>
        </p:txBody>
      </p:sp>
      <p:pic>
        <p:nvPicPr>
          <p:cNvPr id="7" name="Content Placeholder 6">
            <a:extLst>
              <a:ext uri="{FF2B5EF4-FFF2-40B4-BE49-F238E27FC236}">
                <a16:creationId xmlns:a16="http://schemas.microsoft.com/office/drawing/2014/main" id="{B69340C0-F676-429D-8049-CB8674D1A9DF}"/>
              </a:ext>
            </a:extLst>
          </p:cNvPr>
          <p:cNvPicPr>
            <a:picLocks noGrp="1" noChangeAspect="1"/>
          </p:cNvPicPr>
          <p:nvPr>
            <p:ph idx="1"/>
          </p:nvPr>
        </p:nvPicPr>
        <p:blipFill rotWithShape="1">
          <a:blip r:embed="rId2"/>
          <a:srcRect l="38405" t="16101" r="21801" b="20613"/>
          <a:stretch/>
        </p:blipFill>
        <p:spPr>
          <a:xfrm>
            <a:off x="3682196" y="1594412"/>
            <a:ext cx="4827608" cy="4318575"/>
          </a:xfrm>
          <a:prstGeom prst="rect">
            <a:avLst/>
          </a:prstGeom>
        </p:spPr>
      </p:pic>
      <p:sp>
        <p:nvSpPr>
          <p:cNvPr id="4" name="Date Placeholder 3">
            <a:extLst>
              <a:ext uri="{FF2B5EF4-FFF2-40B4-BE49-F238E27FC236}">
                <a16:creationId xmlns:a16="http://schemas.microsoft.com/office/drawing/2014/main" id="{CCFB7FAC-949C-4085-983C-F285D90FABF4}"/>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D3144384-7020-4275-9A76-8B75E4DE5253}"/>
              </a:ext>
            </a:extLst>
          </p:cNvPr>
          <p:cNvSpPr>
            <a:spLocks noGrp="1"/>
          </p:cNvSpPr>
          <p:nvPr>
            <p:ph type="sldNum" sz="quarter" idx="12"/>
          </p:nvPr>
        </p:nvSpPr>
        <p:spPr/>
        <p:txBody>
          <a:bodyPr/>
          <a:lstStyle/>
          <a:p>
            <a:fld id="{A5499202-3E8F-3544-909B-3E08BFCCDA95}" type="slidenum">
              <a:rPr lang="en-US" smtClean="0"/>
              <a:t>27</a:t>
            </a:fld>
            <a:endParaRPr lang="en-US"/>
          </a:p>
        </p:txBody>
      </p:sp>
      <p:sp>
        <p:nvSpPr>
          <p:cNvPr id="6" name="Content Placeholder 5">
            <a:extLst>
              <a:ext uri="{FF2B5EF4-FFF2-40B4-BE49-F238E27FC236}">
                <a16:creationId xmlns:a16="http://schemas.microsoft.com/office/drawing/2014/main" id="{CD86FF25-7EED-4F0C-987F-74695D12378E}"/>
              </a:ext>
            </a:extLst>
          </p:cNvPr>
          <p:cNvSpPr>
            <a:spLocks noGrp="1"/>
          </p:cNvSpPr>
          <p:nvPr>
            <p:ph sz="quarter" idx="13"/>
          </p:nvPr>
        </p:nvSpPr>
        <p:spPr/>
        <p:txBody>
          <a:bodyPr/>
          <a:lstStyle/>
          <a:p>
            <a:r>
              <a:rPr lang="en-US" dirty="0"/>
              <a:t>28</a:t>
            </a:r>
          </a:p>
        </p:txBody>
      </p:sp>
      <p:sp>
        <p:nvSpPr>
          <p:cNvPr id="3" name="Rectangle 2">
            <a:extLst>
              <a:ext uri="{FF2B5EF4-FFF2-40B4-BE49-F238E27FC236}">
                <a16:creationId xmlns:a16="http://schemas.microsoft.com/office/drawing/2014/main" id="{6D8D89C8-833E-475D-A44C-994811338744}"/>
              </a:ext>
            </a:extLst>
          </p:cNvPr>
          <p:cNvSpPr/>
          <p:nvPr/>
        </p:nvSpPr>
        <p:spPr>
          <a:xfrm>
            <a:off x="4869713" y="2721935"/>
            <a:ext cx="606054" cy="6326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5A57040-FA83-4C9A-AB4B-C8A28961F887}"/>
              </a:ext>
            </a:extLst>
          </p:cNvPr>
          <p:cNvSpPr/>
          <p:nvPr/>
        </p:nvSpPr>
        <p:spPr>
          <a:xfrm>
            <a:off x="4869713" y="3416595"/>
            <a:ext cx="606054" cy="6326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394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BAF0-AE8E-48DC-8DCF-74812718FB3E}"/>
              </a:ext>
            </a:extLst>
          </p:cNvPr>
          <p:cNvSpPr>
            <a:spLocks noGrp="1"/>
          </p:cNvSpPr>
          <p:nvPr>
            <p:ph type="title"/>
          </p:nvPr>
        </p:nvSpPr>
        <p:spPr>
          <a:xfrm>
            <a:off x="4372196" y="2807229"/>
            <a:ext cx="3447607" cy="1243542"/>
          </a:xfrm>
        </p:spPr>
        <p:txBody>
          <a:bodyPr>
            <a:noAutofit/>
          </a:bodyPr>
          <a:lstStyle/>
          <a:p>
            <a:r>
              <a:rPr lang="en-US" sz="5400" b="1" dirty="0"/>
              <a:t>Thank you</a:t>
            </a:r>
          </a:p>
        </p:txBody>
      </p:sp>
      <p:sp>
        <p:nvSpPr>
          <p:cNvPr id="4" name="Date Placeholder 3">
            <a:extLst>
              <a:ext uri="{FF2B5EF4-FFF2-40B4-BE49-F238E27FC236}">
                <a16:creationId xmlns:a16="http://schemas.microsoft.com/office/drawing/2014/main" id="{AAAB464F-0D65-4B65-A742-8B3254DD3D97}"/>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127BBC27-B476-495B-A252-DEB75F26EAC4}"/>
              </a:ext>
            </a:extLst>
          </p:cNvPr>
          <p:cNvSpPr>
            <a:spLocks noGrp="1"/>
          </p:cNvSpPr>
          <p:nvPr>
            <p:ph type="sldNum" sz="quarter" idx="12"/>
          </p:nvPr>
        </p:nvSpPr>
        <p:spPr/>
        <p:txBody>
          <a:bodyPr/>
          <a:lstStyle/>
          <a:p>
            <a:fld id="{A5499202-3E8F-3544-909B-3E08BFCCDA95}" type="slidenum">
              <a:rPr lang="en-US" smtClean="0"/>
              <a:t>28</a:t>
            </a:fld>
            <a:endParaRPr lang="en-US"/>
          </a:p>
        </p:txBody>
      </p:sp>
      <p:sp>
        <p:nvSpPr>
          <p:cNvPr id="6" name="Content Placeholder 5">
            <a:extLst>
              <a:ext uri="{FF2B5EF4-FFF2-40B4-BE49-F238E27FC236}">
                <a16:creationId xmlns:a16="http://schemas.microsoft.com/office/drawing/2014/main" id="{C8C70C8A-862E-4591-898D-683DA7B13EC0}"/>
              </a:ext>
            </a:extLst>
          </p:cNvPr>
          <p:cNvSpPr>
            <a:spLocks noGrp="1"/>
          </p:cNvSpPr>
          <p:nvPr>
            <p:ph sz="quarter" idx="13"/>
          </p:nvPr>
        </p:nvSpPr>
        <p:spPr/>
        <p:txBody>
          <a:bodyPr/>
          <a:lstStyle/>
          <a:p>
            <a:r>
              <a:rPr lang="en-US" dirty="0"/>
              <a:t>28</a:t>
            </a:r>
          </a:p>
        </p:txBody>
      </p:sp>
    </p:spTree>
    <p:extLst>
      <p:ext uri="{BB962C8B-B14F-4D97-AF65-F5344CB8AC3E}">
        <p14:creationId xmlns:p14="http://schemas.microsoft.com/office/powerpoint/2010/main" val="124469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Modelica</a:t>
            </a:r>
            <a:endParaRPr lang="en-US" dirty="0"/>
          </a:p>
        </p:txBody>
      </p:sp>
      <p:sp>
        <p:nvSpPr>
          <p:cNvPr id="4" name="Date Placeholder 3"/>
          <p:cNvSpPr>
            <a:spLocks noGrp="1"/>
          </p:cNvSpPr>
          <p:nvPr>
            <p:ph type="dt" sz="half" idx="10"/>
          </p:nvPr>
        </p:nvSpPr>
        <p:spPr/>
        <p:txBody>
          <a:bodyPr/>
          <a:lstStyle/>
          <a:p>
            <a:fld id="{02603986-2030-914C-BAB4-E45178F0955F}" type="datetime1">
              <a:rPr lang="en-CA" smtClean="0"/>
              <a:t>2018-10-06</a:t>
            </a:fld>
            <a:endParaRPr lang="en-US"/>
          </a:p>
        </p:txBody>
      </p:sp>
      <p:sp>
        <p:nvSpPr>
          <p:cNvPr id="5" name="Slide Number Placeholder 4"/>
          <p:cNvSpPr>
            <a:spLocks noGrp="1"/>
          </p:cNvSpPr>
          <p:nvPr>
            <p:ph type="sldNum" sz="quarter" idx="12"/>
          </p:nvPr>
        </p:nvSpPr>
        <p:spPr/>
        <p:txBody>
          <a:bodyPr/>
          <a:lstStyle/>
          <a:p>
            <a:fld id="{A5499202-3E8F-3544-909B-3E08BFCCDA95}" type="slidenum">
              <a:rPr lang="en-US" smtClean="0"/>
              <a:t>3</a:t>
            </a:fld>
            <a:endParaRPr lang="en-US"/>
          </a:p>
        </p:txBody>
      </p:sp>
      <p:pic>
        <p:nvPicPr>
          <p:cNvPr id="7" name="Content Placeholder 6">
            <a:extLst>
              <a:ext uri="{FF2B5EF4-FFF2-40B4-BE49-F238E27FC236}">
                <a16:creationId xmlns:a16="http://schemas.microsoft.com/office/drawing/2014/main" id="{2F3A63D4-1A83-4D63-AFF1-3493C4419A5E}"/>
              </a:ext>
            </a:extLst>
          </p:cNvPr>
          <p:cNvPicPr>
            <a:picLocks noGrp="1" noChangeAspect="1"/>
          </p:cNvPicPr>
          <p:nvPr>
            <p:ph sz="quarter" idx="13"/>
          </p:nvPr>
        </p:nvPicPr>
        <p:blipFill rotWithShape="1">
          <a:blip r:embed="rId2"/>
          <a:srcRect l="2583" t="3342" r="4530"/>
          <a:stretch/>
        </p:blipFill>
        <p:spPr>
          <a:xfrm>
            <a:off x="531861" y="1367528"/>
            <a:ext cx="11128277" cy="4590092"/>
          </a:xfrm>
        </p:spPr>
      </p:pic>
      <p:sp>
        <p:nvSpPr>
          <p:cNvPr id="8" name="Content Placeholder 5">
            <a:extLst>
              <a:ext uri="{FF2B5EF4-FFF2-40B4-BE49-F238E27FC236}">
                <a16:creationId xmlns:a16="http://schemas.microsoft.com/office/drawing/2014/main" id="{CDBFB7AA-BFCB-4E9B-86A1-79135F82ABAE}"/>
              </a:ext>
            </a:extLst>
          </p:cNvPr>
          <p:cNvSpPr txBox="1">
            <a:spLocks/>
          </p:cNvSpPr>
          <p:nvPr/>
        </p:nvSpPr>
        <p:spPr>
          <a:xfrm>
            <a:off x="11123357" y="6387353"/>
            <a:ext cx="392624" cy="3341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Tx/>
              <a:buNone/>
              <a:defRPr sz="1200" b="1" i="0" kern="1200">
                <a:solidFill>
                  <a:schemeClr val="bg1">
                    <a:lumMod val="50000"/>
                  </a:schemeClr>
                </a:solidFill>
                <a:latin typeface="Source Sans Pro Semibold" charset="0"/>
                <a:ea typeface="Source Sans Pro Semibold" charset="0"/>
                <a:cs typeface="Source Sans Pro Semibold"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6</a:t>
            </a:r>
          </a:p>
        </p:txBody>
      </p:sp>
      <p:pic>
        <p:nvPicPr>
          <p:cNvPr id="6" name="Picture 5">
            <a:extLst>
              <a:ext uri="{FF2B5EF4-FFF2-40B4-BE49-F238E27FC236}">
                <a16:creationId xmlns:a16="http://schemas.microsoft.com/office/drawing/2014/main" id="{57ACD30E-8D59-4611-AE67-692518BE95CC}"/>
              </a:ext>
            </a:extLst>
          </p:cNvPr>
          <p:cNvPicPr>
            <a:picLocks noChangeAspect="1"/>
          </p:cNvPicPr>
          <p:nvPr/>
        </p:nvPicPr>
        <p:blipFill>
          <a:blip r:embed="rId3"/>
          <a:stretch>
            <a:fillRect/>
          </a:stretch>
        </p:blipFill>
        <p:spPr>
          <a:xfrm>
            <a:off x="720" y="0"/>
            <a:ext cx="12190560" cy="6858000"/>
          </a:xfrm>
          <a:prstGeom prst="rect">
            <a:avLst/>
          </a:prstGeom>
        </p:spPr>
      </p:pic>
    </p:spTree>
    <p:extLst>
      <p:ext uri="{BB962C8B-B14F-4D97-AF65-F5344CB8AC3E}">
        <p14:creationId xmlns:p14="http://schemas.microsoft.com/office/powerpoint/2010/main" val="1384809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ICE Harvest Facility</a:t>
            </a:r>
            <a:endParaRPr lang="en-US" dirty="0"/>
          </a:p>
        </p:txBody>
      </p:sp>
      <p:sp>
        <p:nvSpPr>
          <p:cNvPr id="4" name="Date Placeholder 3"/>
          <p:cNvSpPr>
            <a:spLocks noGrp="1"/>
          </p:cNvSpPr>
          <p:nvPr>
            <p:ph type="dt" sz="half" idx="10"/>
          </p:nvPr>
        </p:nvSpPr>
        <p:spPr/>
        <p:txBody>
          <a:bodyPr/>
          <a:lstStyle/>
          <a:p>
            <a:fld id="{02603986-2030-914C-BAB4-E45178F0955F}" type="datetime1">
              <a:rPr lang="en-CA" smtClean="0"/>
              <a:t>2018-10-06</a:t>
            </a:fld>
            <a:endParaRPr lang="en-US"/>
          </a:p>
        </p:txBody>
      </p:sp>
      <p:sp>
        <p:nvSpPr>
          <p:cNvPr id="5" name="Slide Number Placeholder 4"/>
          <p:cNvSpPr>
            <a:spLocks noGrp="1"/>
          </p:cNvSpPr>
          <p:nvPr>
            <p:ph type="sldNum" sz="quarter" idx="12"/>
          </p:nvPr>
        </p:nvSpPr>
        <p:spPr/>
        <p:txBody>
          <a:bodyPr/>
          <a:lstStyle/>
          <a:p>
            <a:fld id="{A5499202-3E8F-3544-909B-3E08BFCCDA95}" type="slidenum">
              <a:rPr lang="en-US" smtClean="0"/>
              <a:t>4</a:t>
            </a:fld>
            <a:endParaRPr lang="en-US"/>
          </a:p>
        </p:txBody>
      </p:sp>
      <p:sp>
        <p:nvSpPr>
          <p:cNvPr id="6" name="Content Placeholder 5"/>
          <p:cNvSpPr>
            <a:spLocks noGrp="1"/>
          </p:cNvSpPr>
          <p:nvPr>
            <p:ph sz="quarter" idx="13"/>
          </p:nvPr>
        </p:nvSpPr>
        <p:spPr/>
        <p:txBody>
          <a:bodyPr/>
          <a:lstStyle/>
          <a:p>
            <a:r>
              <a:rPr lang="en-US" dirty="0"/>
              <a:t>28</a:t>
            </a:r>
          </a:p>
        </p:txBody>
      </p:sp>
      <p:pic>
        <p:nvPicPr>
          <p:cNvPr id="7" name="Picture 6">
            <a:extLst>
              <a:ext uri="{FF2B5EF4-FFF2-40B4-BE49-F238E27FC236}">
                <a16:creationId xmlns:a16="http://schemas.microsoft.com/office/drawing/2014/main" id="{5CB4371B-16F7-4BC3-9346-C6C84B77BBC0}"/>
              </a:ext>
            </a:extLst>
          </p:cNvPr>
          <p:cNvPicPr>
            <a:picLocks noChangeAspect="1"/>
          </p:cNvPicPr>
          <p:nvPr/>
        </p:nvPicPr>
        <p:blipFill>
          <a:blip r:embed="rId2"/>
          <a:stretch>
            <a:fillRect/>
          </a:stretch>
        </p:blipFill>
        <p:spPr>
          <a:xfrm>
            <a:off x="7319687" y="1549068"/>
            <a:ext cx="4132728" cy="4132728"/>
          </a:xfrm>
          <a:prstGeom prst="rect">
            <a:avLst/>
          </a:prstGeom>
        </p:spPr>
      </p:pic>
      <p:pic>
        <p:nvPicPr>
          <p:cNvPr id="11" name="Picture 10">
            <a:extLst>
              <a:ext uri="{FF2B5EF4-FFF2-40B4-BE49-F238E27FC236}">
                <a16:creationId xmlns:a16="http://schemas.microsoft.com/office/drawing/2014/main" id="{867D7BA7-B4C1-4594-B0DF-570150DF7093}"/>
              </a:ext>
            </a:extLst>
          </p:cNvPr>
          <p:cNvPicPr>
            <a:picLocks noChangeAspect="1"/>
          </p:cNvPicPr>
          <p:nvPr/>
        </p:nvPicPr>
        <p:blipFill>
          <a:blip r:embed="rId3"/>
          <a:stretch>
            <a:fillRect/>
          </a:stretch>
        </p:blipFill>
        <p:spPr>
          <a:xfrm>
            <a:off x="744526" y="1549068"/>
            <a:ext cx="6195860" cy="4132728"/>
          </a:xfrm>
          <a:prstGeom prst="rect">
            <a:avLst/>
          </a:prstGeom>
        </p:spPr>
      </p:pic>
    </p:spTree>
    <p:extLst>
      <p:ext uri="{BB962C8B-B14F-4D97-AF65-F5344CB8AC3E}">
        <p14:creationId xmlns:p14="http://schemas.microsoft.com/office/powerpoint/2010/main" val="1451833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AA4A-8CE1-42E9-9030-E20F24F2B476}"/>
              </a:ext>
            </a:extLst>
          </p:cNvPr>
          <p:cNvSpPr>
            <a:spLocks noGrp="1"/>
          </p:cNvSpPr>
          <p:nvPr>
            <p:ph type="title"/>
          </p:nvPr>
        </p:nvSpPr>
        <p:spPr/>
        <p:txBody>
          <a:bodyPr/>
          <a:lstStyle/>
          <a:p>
            <a:r>
              <a:rPr lang="en-US" dirty="0"/>
              <a:t>Overview of project</a:t>
            </a:r>
          </a:p>
        </p:txBody>
      </p:sp>
      <p:pic>
        <p:nvPicPr>
          <p:cNvPr id="8" name="Content Placeholder 7" descr="A picture containing object&#10;&#10;Description generated with high confidence">
            <a:extLst>
              <a:ext uri="{FF2B5EF4-FFF2-40B4-BE49-F238E27FC236}">
                <a16:creationId xmlns:a16="http://schemas.microsoft.com/office/drawing/2014/main" id="{F753EDD6-24BE-414A-9D82-F0EA8721B22A}"/>
              </a:ext>
            </a:extLst>
          </p:cNvPr>
          <p:cNvPicPr>
            <a:picLocks noGrp="1" noChangeAspect="1"/>
          </p:cNvPicPr>
          <p:nvPr>
            <p:ph idx="1"/>
          </p:nvPr>
        </p:nvPicPr>
        <p:blipFill>
          <a:blip r:embed="rId2"/>
          <a:stretch>
            <a:fillRect/>
          </a:stretch>
        </p:blipFill>
        <p:spPr>
          <a:xfrm>
            <a:off x="924234" y="1879947"/>
            <a:ext cx="2305102" cy="1189049"/>
          </a:xfrm>
        </p:spPr>
      </p:pic>
      <p:sp>
        <p:nvSpPr>
          <p:cNvPr id="4" name="Date Placeholder 3">
            <a:extLst>
              <a:ext uri="{FF2B5EF4-FFF2-40B4-BE49-F238E27FC236}">
                <a16:creationId xmlns:a16="http://schemas.microsoft.com/office/drawing/2014/main" id="{312AB9AA-71D9-44BF-B2E7-530BC4E6B568}"/>
              </a:ext>
            </a:extLst>
          </p:cNvPr>
          <p:cNvSpPr>
            <a:spLocks noGrp="1"/>
          </p:cNvSpPr>
          <p:nvPr>
            <p:ph type="dt" sz="half" idx="10"/>
          </p:nvPr>
        </p:nvSpPr>
        <p:spPr/>
        <p:txBody>
          <a:bodyPr/>
          <a:lstStyle/>
          <a:p>
            <a:fld id="{02603986-2030-914C-BAB4-E45178F0955F}" type="datetime1">
              <a:rPr lang="en-CA" smtClean="0"/>
              <a:t>2018-10-03</a:t>
            </a:fld>
            <a:endParaRPr lang="en-US"/>
          </a:p>
        </p:txBody>
      </p:sp>
      <p:sp>
        <p:nvSpPr>
          <p:cNvPr id="5" name="Slide Number Placeholder 4">
            <a:extLst>
              <a:ext uri="{FF2B5EF4-FFF2-40B4-BE49-F238E27FC236}">
                <a16:creationId xmlns:a16="http://schemas.microsoft.com/office/drawing/2014/main" id="{01385423-D290-4D26-8DF4-3DE27935597D}"/>
              </a:ext>
            </a:extLst>
          </p:cNvPr>
          <p:cNvSpPr>
            <a:spLocks noGrp="1"/>
          </p:cNvSpPr>
          <p:nvPr>
            <p:ph type="sldNum" sz="quarter" idx="12"/>
          </p:nvPr>
        </p:nvSpPr>
        <p:spPr/>
        <p:txBody>
          <a:bodyPr/>
          <a:lstStyle/>
          <a:p>
            <a:fld id="{A5499202-3E8F-3544-909B-3E08BFCCDA95}" type="slidenum">
              <a:rPr lang="en-US" smtClean="0"/>
              <a:t>5</a:t>
            </a:fld>
            <a:endParaRPr lang="en-US"/>
          </a:p>
        </p:txBody>
      </p:sp>
      <p:pic>
        <p:nvPicPr>
          <p:cNvPr id="12" name="Content Placeholder 11" descr="A close up of a sign&#10;&#10;Description generated with very high confidence">
            <a:extLst>
              <a:ext uri="{FF2B5EF4-FFF2-40B4-BE49-F238E27FC236}">
                <a16:creationId xmlns:a16="http://schemas.microsoft.com/office/drawing/2014/main" id="{4F658210-66F2-48D2-9D08-59A77B971E0E}"/>
              </a:ext>
            </a:extLst>
          </p:cNvPr>
          <p:cNvPicPr>
            <a:picLocks noGrp="1" noChangeAspect="1"/>
          </p:cNvPicPr>
          <p:nvPr>
            <p:ph sz="quarter" idx="13"/>
          </p:nvPr>
        </p:nvPicPr>
        <p:blipFill>
          <a:blip r:embed="rId3"/>
          <a:stretch>
            <a:fillRect/>
          </a:stretch>
        </p:blipFill>
        <p:spPr>
          <a:xfrm>
            <a:off x="3732028" y="4654882"/>
            <a:ext cx="3546293" cy="1050588"/>
          </a:xfrm>
        </p:spPr>
      </p:pic>
      <p:pic>
        <p:nvPicPr>
          <p:cNvPr id="13" name="Graphic 12">
            <a:extLst>
              <a:ext uri="{FF2B5EF4-FFF2-40B4-BE49-F238E27FC236}">
                <a16:creationId xmlns:a16="http://schemas.microsoft.com/office/drawing/2014/main" id="{841DA034-2990-427A-908D-3E81BF46E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885" y="2288067"/>
            <a:ext cx="4681538" cy="628650"/>
          </a:xfrm>
          <a:prstGeom prst="rect">
            <a:avLst/>
          </a:prstGeom>
        </p:spPr>
      </p:pic>
      <p:sp>
        <p:nvSpPr>
          <p:cNvPr id="3" name="TextBox 2">
            <a:extLst>
              <a:ext uri="{FF2B5EF4-FFF2-40B4-BE49-F238E27FC236}">
                <a16:creationId xmlns:a16="http://schemas.microsoft.com/office/drawing/2014/main" id="{95711C73-4908-400E-A946-45EC97941503}"/>
              </a:ext>
            </a:extLst>
          </p:cNvPr>
          <p:cNvSpPr txBox="1"/>
          <p:nvPr/>
        </p:nvSpPr>
        <p:spPr>
          <a:xfrm>
            <a:off x="11118112" y="6390513"/>
            <a:ext cx="482009" cy="307777"/>
          </a:xfrm>
          <a:prstGeom prst="rect">
            <a:avLst/>
          </a:prstGeom>
          <a:noFill/>
        </p:spPr>
        <p:txBody>
          <a:bodyPr wrap="square" rtlCol="0">
            <a:spAutoFit/>
          </a:bodyPr>
          <a:lstStyle/>
          <a:p>
            <a:r>
              <a:rPr lang="en-US" sz="1400" dirty="0">
                <a:solidFill>
                  <a:schemeClr val="bg1">
                    <a:lumMod val="65000"/>
                  </a:schemeClr>
                </a:solidFill>
              </a:rPr>
              <a:t>28</a:t>
            </a:r>
          </a:p>
        </p:txBody>
      </p:sp>
    </p:spTree>
    <p:extLst>
      <p:ext uri="{BB962C8B-B14F-4D97-AF65-F5344CB8AC3E}">
        <p14:creationId xmlns:p14="http://schemas.microsoft.com/office/powerpoint/2010/main" val="409387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AA4A-8CE1-42E9-9030-E20F24F2B476}"/>
              </a:ext>
            </a:extLst>
          </p:cNvPr>
          <p:cNvSpPr>
            <a:spLocks noGrp="1"/>
          </p:cNvSpPr>
          <p:nvPr>
            <p:ph type="title"/>
          </p:nvPr>
        </p:nvSpPr>
        <p:spPr/>
        <p:txBody>
          <a:bodyPr/>
          <a:lstStyle/>
          <a:p>
            <a:r>
              <a:rPr lang="en-US" dirty="0"/>
              <a:t>Overview of project</a:t>
            </a:r>
          </a:p>
        </p:txBody>
      </p:sp>
      <p:pic>
        <p:nvPicPr>
          <p:cNvPr id="8" name="Content Placeholder 7" descr="A picture containing object&#10;&#10;Description generated with high confidence">
            <a:extLst>
              <a:ext uri="{FF2B5EF4-FFF2-40B4-BE49-F238E27FC236}">
                <a16:creationId xmlns:a16="http://schemas.microsoft.com/office/drawing/2014/main" id="{F753EDD6-24BE-414A-9D82-F0EA8721B22A}"/>
              </a:ext>
            </a:extLst>
          </p:cNvPr>
          <p:cNvPicPr>
            <a:picLocks noGrp="1" noChangeAspect="1"/>
          </p:cNvPicPr>
          <p:nvPr>
            <p:ph idx="1"/>
          </p:nvPr>
        </p:nvPicPr>
        <p:blipFill>
          <a:blip r:embed="rId2"/>
          <a:stretch>
            <a:fillRect/>
          </a:stretch>
        </p:blipFill>
        <p:spPr>
          <a:xfrm>
            <a:off x="924234" y="1879947"/>
            <a:ext cx="2305102" cy="1189049"/>
          </a:xfrm>
        </p:spPr>
      </p:pic>
      <p:sp>
        <p:nvSpPr>
          <p:cNvPr id="4" name="Date Placeholder 3">
            <a:extLst>
              <a:ext uri="{FF2B5EF4-FFF2-40B4-BE49-F238E27FC236}">
                <a16:creationId xmlns:a16="http://schemas.microsoft.com/office/drawing/2014/main" id="{312AB9AA-71D9-44BF-B2E7-530BC4E6B568}"/>
              </a:ext>
            </a:extLst>
          </p:cNvPr>
          <p:cNvSpPr>
            <a:spLocks noGrp="1"/>
          </p:cNvSpPr>
          <p:nvPr>
            <p:ph type="dt" sz="half" idx="10"/>
          </p:nvPr>
        </p:nvSpPr>
        <p:spPr/>
        <p:txBody>
          <a:bodyPr/>
          <a:lstStyle/>
          <a:p>
            <a:fld id="{02603986-2030-914C-BAB4-E45178F0955F}" type="datetime1">
              <a:rPr lang="en-CA" smtClean="0"/>
              <a:t>2018-10-06</a:t>
            </a:fld>
            <a:endParaRPr lang="en-US"/>
          </a:p>
        </p:txBody>
      </p:sp>
      <p:sp>
        <p:nvSpPr>
          <p:cNvPr id="5" name="Slide Number Placeholder 4">
            <a:extLst>
              <a:ext uri="{FF2B5EF4-FFF2-40B4-BE49-F238E27FC236}">
                <a16:creationId xmlns:a16="http://schemas.microsoft.com/office/drawing/2014/main" id="{01385423-D290-4D26-8DF4-3DE27935597D}"/>
              </a:ext>
            </a:extLst>
          </p:cNvPr>
          <p:cNvSpPr>
            <a:spLocks noGrp="1"/>
          </p:cNvSpPr>
          <p:nvPr>
            <p:ph type="sldNum" sz="quarter" idx="12"/>
          </p:nvPr>
        </p:nvSpPr>
        <p:spPr/>
        <p:txBody>
          <a:bodyPr/>
          <a:lstStyle/>
          <a:p>
            <a:fld id="{A5499202-3E8F-3544-909B-3E08BFCCDA95}" type="slidenum">
              <a:rPr lang="en-US" smtClean="0"/>
              <a:t>6</a:t>
            </a:fld>
            <a:endParaRPr lang="en-US"/>
          </a:p>
        </p:txBody>
      </p:sp>
      <p:pic>
        <p:nvPicPr>
          <p:cNvPr id="12" name="Content Placeholder 11" descr="A close up of a sign&#10;&#10;Description generated with very high confidence">
            <a:extLst>
              <a:ext uri="{FF2B5EF4-FFF2-40B4-BE49-F238E27FC236}">
                <a16:creationId xmlns:a16="http://schemas.microsoft.com/office/drawing/2014/main" id="{4F658210-66F2-48D2-9D08-59A77B971E0E}"/>
              </a:ext>
            </a:extLst>
          </p:cNvPr>
          <p:cNvPicPr>
            <a:picLocks noGrp="1" noChangeAspect="1"/>
          </p:cNvPicPr>
          <p:nvPr>
            <p:ph sz="quarter" idx="13"/>
          </p:nvPr>
        </p:nvPicPr>
        <p:blipFill>
          <a:blip r:embed="rId3"/>
          <a:stretch>
            <a:fillRect/>
          </a:stretch>
        </p:blipFill>
        <p:spPr>
          <a:xfrm>
            <a:off x="3732028" y="4654882"/>
            <a:ext cx="3546293" cy="1050588"/>
          </a:xfrm>
        </p:spPr>
      </p:pic>
      <p:pic>
        <p:nvPicPr>
          <p:cNvPr id="13" name="Graphic 12">
            <a:extLst>
              <a:ext uri="{FF2B5EF4-FFF2-40B4-BE49-F238E27FC236}">
                <a16:creationId xmlns:a16="http://schemas.microsoft.com/office/drawing/2014/main" id="{841DA034-2990-427A-908D-3E81BF46E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885" y="2288067"/>
            <a:ext cx="4681538" cy="628650"/>
          </a:xfrm>
          <a:prstGeom prst="rect">
            <a:avLst/>
          </a:prstGeom>
        </p:spPr>
      </p:pic>
      <p:cxnSp>
        <p:nvCxnSpPr>
          <p:cNvPr id="15" name="Straight Arrow Connector 14">
            <a:extLst>
              <a:ext uri="{FF2B5EF4-FFF2-40B4-BE49-F238E27FC236}">
                <a16:creationId xmlns:a16="http://schemas.microsoft.com/office/drawing/2014/main" id="{7F0B95EE-74BC-49B7-A18F-24A20F46C195}"/>
              </a:ext>
            </a:extLst>
          </p:cNvPr>
          <p:cNvCxnSpPr>
            <a:cxnSpLocks/>
          </p:cNvCxnSpPr>
          <p:nvPr/>
        </p:nvCxnSpPr>
        <p:spPr>
          <a:xfrm flipH="1" flipV="1">
            <a:off x="3061017" y="3263017"/>
            <a:ext cx="671011" cy="119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6D6194-2E08-490D-8416-B54C92B55EB4}"/>
              </a:ext>
            </a:extLst>
          </p:cNvPr>
          <p:cNvSpPr txBox="1"/>
          <p:nvPr/>
        </p:nvSpPr>
        <p:spPr>
          <a:xfrm>
            <a:off x="3732028" y="3485610"/>
            <a:ext cx="4997302" cy="830997"/>
          </a:xfrm>
          <a:prstGeom prst="rect">
            <a:avLst/>
          </a:prstGeom>
          <a:noFill/>
        </p:spPr>
        <p:txBody>
          <a:bodyPr wrap="square" rtlCol="0">
            <a:spAutoFit/>
          </a:bodyPr>
          <a:lstStyle/>
          <a:p>
            <a:r>
              <a:rPr lang="en-US" sz="2400" dirty="0"/>
              <a:t>Python connects to and requests information stored in MySQL database</a:t>
            </a:r>
          </a:p>
        </p:txBody>
      </p:sp>
      <p:sp>
        <p:nvSpPr>
          <p:cNvPr id="10" name="TextBox 9">
            <a:extLst>
              <a:ext uri="{FF2B5EF4-FFF2-40B4-BE49-F238E27FC236}">
                <a16:creationId xmlns:a16="http://schemas.microsoft.com/office/drawing/2014/main" id="{68B7DF34-A41C-49D9-80CC-2FF002FB86E4}"/>
              </a:ext>
            </a:extLst>
          </p:cNvPr>
          <p:cNvSpPr txBox="1"/>
          <p:nvPr/>
        </p:nvSpPr>
        <p:spPr>
          <a:xfrm>
            <a:off x="11118112" y="6390513"/>
            <a:ext cx="482009" cy="307777"/>
          </a:xfrm>
          <a:prstGeom prst="rect">
            <a:avLst/>
          </a:prstGeom>
          <a:noFill/>
        </p:spPr>
        <p:txBody>
          <a:bodyPr wrap="square" rtlCol="0">
            <a:spAutoFit/>
          </a:bodyPr>
          <a:lstStyle/>
          <a:p>
            <a:r>
              <a:rPr lang="en-US" sz="1400" dirty="0">
                <a:solidFill>
                  <a:schemeClr val="bg1">
                    <a:lumMod val="65000"/>
                  </a:schemeClr>
                </a:solidFill>
              </a:rPr>
              <a:t>28</a:t>
            </a:r>
          </a:p>
        </p:txBody>
      </p:sp>
    </p:spTree>
    <p:extLst>
      <p:ext uri="{BB962C8B-B14F-4D97-AF65-F5344CB8AC3E}">
        <p14:creationId xmlns:p14="http://schemas.microsoft.com/office/powerpoint/2010/main" val="110164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AA4A-8CE1-42E9-9030-E20F24F2B476}"/>
              </a:ext>
            </a:extLst>
          </p:cNvPr>
          <p:cNvSpPr>
            <a:spLocks noGrp="1"/>
          </p:cNvSpPr>
          <p:nvPr>
            <p:ph type="title"/>
          </p:nvPr>
        </p:nvSpPr>
        <p:spPr/>
        <p:txBody>
          <a:bodyPr/>
          <a:lstStyle/>
          <a:p>
            <a:r>
              <a:rPr lang="en-US" dirty="0"/>
              <a:t>Overview of project</a:t>
            </a:r>
          </a:p>
        </p:txBody>
      </p:sp>
      <p:pic>
        <p:nvPicPr>
          <p:cNvPr id="8" name="Content Placeholder 7" descr="A picture containing object&#10;&#10;Description generated with high confidence">
            <a:extLst>
              <a:ext uri="{FF2B5EF4-FFF2-40B4-BE49-F238E27FC236}">
                <a16:creationId xmlns:a16="http://schemas.microsoft.com/office/drawing/2014/main" id="{F753EDD6-24BE-414A-9D82-F0EA8721B22A}"/>
              </a:ext>
            </a:extLst>
          </p:cNvPr>
          <p:cNvPicPr>
            <a:picLocks noGrp="1" noChangeAspect="1"/>
          </p:cNvPicPr>
          <p:nvPr>
            <p:ph idx="1"/>
          </p:nvPr>
        </p:nvPicPr>
        <p:blipFill>
          <a:blip r:embed="rId2"/>
          <a:stretch>
            <a:fillRect/>
          </a:stretch>
        </p:blipFill>
        <p:spPr>
          <a:xfrm>
            <a:off x="924234" y="1879947"/>
            <a:ext cx="2305102" cy="1189049"/>
          </a:xfrm>
        </p:spPr>
      </p:pic>
      <p:sp>
        <p:nvSpPr>
          <p:cNvPr id="4" name="Date Placeholder 3">
            <a:extLst>
              <a:ext uri="{FF2B5EF4-FFF2-40B4-BE49-F238E27FC236}">
                <a16:creationId xmlns:a16="http://schemas.microsoft.com/office/drawing/2014/main" id="{312AB9AA-71D9-44BF-B2E7-530BC4E6B568}"/>
              </a:ext>
            </a:extLst>
          </p:cNvPr>
          <p:cNvSpPr>
            <a:spLocks noGrp="1"/>
          </p:cNvSpPr>
          <p:nvPr>
            <p:ph type="dt" sz="half" idx="10"/>
          </p:nvPr>
        </p:nvSpPr>
        <p:spPr/>
        <p:txBody>
          <a:bodyPr/>
          <a:lstStyle/>
          <a:p>
            <a:fld id="{02603986-2030-914C-BAB4-E45178F0955F}" type="datetime1">
              <a:rPr lang="en-CA" smtClean="0"/>
              <a:t>2018-10-06</a:t>
            </a:fld>
            <a:endParaRPr lang="en-US"/>
          </a:p>
        </p:txBody>
      </p:sp>
      <p:sp>
        <p:nvSpPr>
          <p:cNvPr id="5" name="Slide Number Placeholder 4">
            <a:extLst>
              <a:ext uri="{FF2B5EF4-FFF2-40B4-BE49-F238E27FC236}">
                <a16:creationId xmlns:a16="http://schemas.microsoft.com/office/drawing/2014/main" id="{01385423-D290-4D26-8DF4-3DE27935597D}"/>
              </a:ext>
            </a:extLst>
          </p:cNvPr>
          <p:cNvSpPr>
            <a:spLocks noGrp="1"/>
          </p:cNvSpPr>
          <p:nvPr>
            <p:ph type="sldNum" sz="quarter" idx="12"/>
          </p:nvPr>
        </p:nvSpPr>
        <p:spPr/>
        <p:txBody>
          <a:bodyPr/>
          <a:lstStyle/>
          <a:p>
            <a:fld id="{A5499202-3E8F-3544-909B-3E08BFCCDA95}" type="slidenum">
              <a:rPr lang="en-US" smtClean="0"/>
              <a:t>7</a:t>
            </a:fld>
            <a:endParaRPr lang="en-US"/>
          </a:p>
        </p:txBody>
      </p:sp>
      <p:pic>
        <p:nvPicPr>
          <p:cNvPr id="12" name="Content Placeholder 11" descr="A close up of a sign&#10;&#10;Description generated with very high confidence">
            <a:extLst>
              <a:ext uri="{FF2B5EF4-FFF2-40B4-BE49-F238E27FC236}">
                <a16:creationId xmlns:a16="http://schemas.microsoft.com/office/drawing/2014/main" id="{4F658210-66F2-48D2-9D08-59A77B971E0E}"/>
              </a:ext>
            </a:extLst>
          </p:cNvPr>
          <p:cNvPicPr>
            <a:picLocks noGrp="1" noChangeAspect="1"/>
          </p:cNvPicPr>
          <p:nvPr>
            <p:ph sz="quarter" idx="13"/>
          </p:nvPr>
        </p:nvPicPr>
        <p:blipFill>
          <a:blip r:embed="rId3"/>
          <a:stretch>
            <a:fillRect/>
          </a:stretch>
        </p:blipFill>
        <p:spPr>
          <a:xfrm>
            <a:off x="3732028" y="4654882"/>
            <a:ext cx="3546293" cy="1050588"/>
          </a:xfrm>
        </p:spPr>
      </p:pic>
      <p:pic>
        <p:nvPicPr>
          <p:cNvPr id="13" name="Graphic 12">
            <a:extLst>
              <a:ext uri="{FF2B5EF4-FFF2-40B4-BE49-F238E27FC236}">
                <a16:creationId xmlns:a16="http://schemas.microsoft.com/office/drawing/2014/main" id="{841DA034-2990-427A-908D-3E81BF46E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885" y="2288067"/>
            <a:ext cx="4681538" cy="628650"/>
          </a:xfrm>
          <a:prstGeom prst="rect">
            <a:avLst/>
          </a:prstGeom>
        </p:spPr>
      </p:pic>
      <p:cxnSp>
        <p:nvCxnSpPr>
          <p:cNvPr id="15" name="Straight Arrow Connector 14">
            <a:extLst>
              <a:ext uri="{FF2B5EF4-FFF2-40B4-BE49-F238E27FC236}">
                <a16:creationId xmlns:a16="http://schemas.microsoft.com/office/drawing/2014/main" id="{7F0B95EE-74BC-49B7-A18F-24A20F46C195}"/>
              </a:ext>
            </a:extLst>
          </p:cNvPr>
          <p:cNvCxnSpPr>
            <a:cxnSpLocks/>
          </p:cNvCxnSpPr>
          <p:nvPr/>
        </p:nvCxnSpPr>
        <p:spPr>
          <a:xfrm flipH="1" flipV="1">
            <a:off x="3061017" y="3263017"/>
            <a:ext cx="671011" cy="119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6D6194-2E08-490D-8416-B54C92B55EB4}"/>
              </a:ext>
            </a:extLst>
          </p:cNvPr>
          <p:cNvSpPr txBox="1"/>
          <p:nvPr/>
        </p:nvSpPr>
        <p:spPr>
          <a:xfrm>
            <a:off x="778780" y="3979847"/>
            <a:ext cx="2862039" cy="1200329"/>
          </a:xfrm>
          <a:prstGeom prst="rect">
            <a:avLst/>
          </a:prstGeom>
          <a:noFill/>
        </p:spPr>
        <p:txBody>
          <a:bodyPr wrap="square" rtlCol="0">
            <a:spAutoFit/>
          </a:bodyPr>
          <a:lstStyle/>
          <a:p>
            <a:r>
              <a:rPr lang="en-US" sz="2400" dirty="0"/>
              <a:t>MySQL sends data requested and is stored in Python</a:t>
            </a:r>
          </a:p>
        </p:txBody>
      </p:sp>
      <p:cxnSp>
        <p:nvCxnSpPr>
          <p:cNvPr id="6" name="Straight Arrow Connector 5">
            <a:extLst>
              <a:ext uri="{FF2B5EF4-FFF2-40B4-BE49-F238E27FC236}">
                <a16:creationId xmlns:a16="http://schemas.microsoft.com/office/drawing/2014/main" id="{7CE78306-A364-474B-8ACB-DC864599A6AE}"/>
              </a:ext>
            </a:extLst>
          </p:cNvPr>
          <p:cNvCxnSpPr>
            <a:cxnSpLocks/>
          </p:cNvCxnSpPr>
          <p:nvPr/>
        </p:nvCxnSpPr>
        <p:spPr>
          <a:xfrm>
            <a:off x="2745332" y="3242943"/>
            <a:ext cx="836068" cy="1449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E3BB609-D9D1-4043-98B0-B4A676C51158}"/>
              </a:ext>
            </a:extLst>
          </p:cNvPr>
          <p:cNvSpPr txBox="1"/>
          <p:nvPr/>
        </p:nvSpPr>
        <p:spPr>
          <a:xfrm>
            <a:off x="11118112" y="6390513"/>
            <a:ext cx="482009" cy="307777"/>
          </a:xfrm>
          <a:prstGeom prst="rect">
            <a:avLst/>
          </a:prstGeom>
          <a:noFill/>
        </p:spPr>
        <p:txBody>
          <a:bodyPr wrap="square" rtlCol="0">
            <a:spAutoFit/>
          </a:bodyPr>
          <a:lstStyle/>
          <a:p>
            <a:r>
              <a:rPr lang="en-US" sz="1400" dirty="0">
                <a:solidFill>
                  <a:schemeClr val="bg1">
                    <a:lumMod val="65000"/>
                  </a:schemeClr>
                </a:solidFill>
              </a:rPr>
              <a:t>28</a:t>
            </a:r>
          </a:p>
        </p:txBody>
      </p:sp>
    </p:spTree>
    <p:extLst>
      <p:ext uri="{BB962C8B-B14F-4D97-AF65-F5344CB8AC3E}">
        <p14:creationId xmlns:p14="http://schemas.microsoft.com/office/powerpoint/2010/main" val="421769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AA4A-8CE1-42E9-9030-E20F24F2B476}"/>
              </a:ext>
            </a:extLst>
          </p:cNvPr>
          <p:cNvSpPr>
            <a:spLocks noGrp="1"/>
          </p:cNvSpPr>
          <p:nvPr>
            <p:ph type="title"/>
          </p:nvPr>
        </p:nvSpPr>
        <p:spPr/>
        <p:txBody>
          <a:bodyPr/>
          <a:lstStyle/>
          <a:p>
            <a:r>
              <a:rPr lang="en-US" dirty="0"/>
              <a:t>Overview of project</a:t>
            </a:r>
          </a:p>
        </p:txBody>
      </p:sp>
      <p:pic>
        <p:nvPicPr>
          <p:cNvPr id="8" name="Content Placeholder 7" descr="A picture containing object&#10;&#10;Description generated with high confidence">
            <a:extLst>
              <a:ext uri="{FF2B5EF4-FFF2-40B4-BE49-F238E27FC236}">
                <a16:creationId xmlns:a16="http://schemas.microsoft.com/office/drawing/2014/main" id="{F753EDD6-24BE-414A-9D82-F0EA8721B22A}"/>
              </a:ext>
            </a:extLst>
          </p:cNvPr>
          <p:cNvPicPr>
            <a:picLocks noGrp="1" noChangeAspect="1"/>
          </p:cNvPicPr>
          <p:nvPr>
            <p:ph idx="1"/>
          </p:nvPr>
        </p:nvPicPr>
        <p:blipFill>
          <a:blip r:embed="rId2"/>
          <a:stretch>
            <a:fillRect/>
          </a:stretch>
        </p:blipFill>
        <p:spPr>
          <a:xfrm>
            <a:off x="924234" y="1879947"/>
            <a:ext cx="2305102" cy="1189049"/>
          </a:xfrm>
        </p:spPr>
      </p:pic>
      <p:sp>
        <p:nvSpPr>
          <p:cNvPr id="4" name="Date Placeholder 3">
            <a:extLst>
              <a:ext uri="{FF2B5EF4-FFF2-40B4-BE49-F238E27FC236}">
                <a16:creationId xmlns:a16="http://schemas.microsoft.com/office/drawing/2014/main" id="{312AB9AA-71D9-44BF-B2E7-530BC4E6B568}"/>
              </a:ext>
            </a:extLst>
          </p:cNvPr>
          <p:cNvSpPr>
            <a:spLocks noGrp="1"/>
          </p:cNvSpPr>
          <p:nvPr>
            <p:ph type="dt" sz="half" idx="10"/>
          </p:nvPr>
        </p:nvSpPr>
        <p:spPr/>
        <p:txBody>
          <a:bodyPr/>
          <a:lstStyle/>
          <a:p>
            <a:fld id="{02603986-2030-914C-BAB4-E45178F0955F}" type="datetime1">
              <a:rPr lang="en-CA" smtClean="0"/>
              <a:t>2018-10-06</a:t>
            </a:fld>
            <a:endParaRPr lang="en-US"/>
          </a:p>
        </p:txBody>
      </p:sp>
      <p:sp>
        <p:nvSpPr>
          <p:cNvPr id="5" name="Slide Number Placeholder 4">
            <a:extLst>
              <a:ext uri="{FF2B5EF4-FFF2-40B4-BE49-F238E27FC236}">
                <a16:creationId xmlns:a16="http://schemas.microsoft.com/office/drawing/2014/main" id="{01385423-D290-4D26-8DF4-3DE27935597D}"/>
              </a:ext>
            </a:extLst>
          </p:cNvPr>
          <p:cNvSpPr>
            <a:spLocks noGrp="1"/>
          </p:cNvSpPr>
          <p:nvPr>
            <p:ph type="sldNum" sz="quarter" idx="12"/>
          </p:nvPr>
        </p:nvSpPr>
        <p:spPr/>
        <p:txBody>
          <a:bodyPr/>
          <a:lstStyle/>
          <a:p>
            <a:fld id="{A5499202-3E8F-3544-909B-3E08BFCCDA95}" type="slidenum">
              <a:rPr lang="en-US" smtClean="0"/>
              <a:t>8</a:t>
            </a:fld>
            <a:endParaRPr lang="en-US"/>
          </a:p>
        </p:txBody>
      </p:sp>
      <p:pic>
        <p:nvPicPr>
          <p:cNvPr id="12" name="Content Placeholder 11" descr="A close up of a sign&#10;&#10;Description generated with very high confidence">
            <a:extLst>
              <a:ext uri="{FF2B5EF4-FFF2-40B4-BE49-F238E27FC236}">
                <a16:creationId xmlns:a16="http://schemas.microsoft.com/office/drawing/2014/main" id="{4F658210-66F2-48D2-9D08-59A77B971E0E}"/>
              </a:ext>
            </a:extLst>
          </p:cNvPr>
          <p:cNvPicPr>
            <a:picLocks noGrp="1" noChangeAspect="1"/>
          </p:cNvPicPr>
          <p:nvPr>
            <p:ph sz="quarter" idx="13"/>
          </p:nvPr>
        </p:nvPicPr>
        <p:blipFill>
          <a:blip r:embed="rId3"/>
          <a:stretch>
            <a:fillRect/>
          </a:stretch>
        </p:blipFill>
        <p:spPr>
          <a:xfrm>
            <a:off x="3732028" y="4654882"/>
            <a:ext cx="3546293" cy="1050588"/>
          </a:xfrm>
        </p:spPr>
      </p:pic>
      <p:pic>
        <p:nvPicPr>
          <p:cNvPr id="13" name="Graphic 12">
            <a:extLst>
              <a:ext uri="{FF2B5EF4-FFF2-40B4-BE49-F238E27FC236}">
                <a16:creationId xmlns:a16="http://schemas.microsoft.com/office/drawing/2014/main" id="{841DA034-2990-427A-908D-3E81BF46E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885" y="2288067"/>
            <a:ext cx="4681538" cy="628650"/>
          </a:xfrm>
          <a:prstGeom prst="rect">
            <a:avLst/>
          </a:prstGeom>
        </p:spPr>
      </p:pic>
      <p:cxnSp>
        <p:nvCxnSpPr>
          <p:cNvPr id="15" name="Straight Arrow Connector 14">
            <a:extLst>
              <a:ext uri="{FF2B5EF4-FFF2-40B4-BE49-F238E27FC236}">
                <a16:creationId xmlns:a16="http://schemas.microsoft.com/office/drawing/2014/main" id="{7F0B95EE-74BC-49B7-A18F-24A20F46C195}"/>
              </a:ext>
            </a:extLst>
          </p:cNvPr>
          <p:cNvCxnSpPr>
            <a:cxnSpLocks/>
          </p:cNvCxnSpPr>
          <p:nvPr/>
        </p:nvCxnSpPr>
        <p:spPr>
          <a:xfrm flipH="1" flipV="1">
            <a:off x="3061017" y="3263017"/>
            <a:ext cx="671011" cy="119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CE78306-A364-474B-8ACB-DC864599A6AE}"/>
              </a:ext>
            </a:extLst>
          </p:cNvPr>
          <p:cNvCxnSpPr>
            <a:cxnSpLocks/>
          </p:cNvCxnSpPr>
          <p:nvPr/>
        </p:nvCxnSpPr>
        <p:spPr>
          <a:xfrm>
            <a:off x="2745332" y="3242943"/>
            <a:ext cx="836068" cy="1449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D63DC0-5EF0-411D-886C-D7458CE401C6}"/>
              </a:ext>
            </a:extLst>
          </p:cNvPr>
          <p:cNvCxnSpPr>
            <a:cxnSpLocks/>
          </p:cNvCxnSpPr>
          <p:nvPr/>
        </p:nvCxnSpPr>
        <p:spPr>
          <a:xfrm flipV="1">
            <a:off x="6927446" y="3128074"/>
            <a:ext cx="701749" cy="1508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0834419-85C5-4CCB-9356-C622B9254467}"/>
              </a:ext>
            </a:extLst>
          </p:cNvPr>
          <p:cNvSpPr txBox="1"/>
          <p:nvPr/>
        </p:nvSpPr>
        <p:spPr>
          <a:xfrm>
            <a:off x="4960422" y="3113585"/>
            <a:ext cx="2317898" cy="1200329"/>
          </a:xfrm>
          <a:prstGeom prst="rect">
            <a:avLst/>
          </a:prstGeom>
          <a:noFill/>
        </p:spPr>
        <p:txBody>
          <a:bodyPr wrap="square" rtlCol="0">
            <a:spAutoFit/>
          </a:bodyPr>
          <a:lstStyle/>
          <a:p>
            <a:r>
              <a:rPr lang="en-US" sz="2400" dirty="0"/>
              <a:t>Python sends parameters to a Modelica model</a:t>
            </a:r>
          </a:p>
        </p:txBody>
      </p:sp>
      <p:sp>
        <p:nvSpPr>
          <p:cNvPr id="14" name="TextBox 13">
            <a:extLst>
              <a:ext uri="{FF2B5EF4-FFF2-40B4-BE49-F238E27FC236}">
                <a16:creationId xmlns:a16="http://schemas.microsoft.com/office/drawing/2014/main" id="{FF8FE8BE-B3BC-4DE8-95D1-A181AC5B1914}"/>
              </a:ext>
            </a:extLst>
          </p:cNvPr>
          <p:cNvSpPr txBox="1"/>
          <p:nvPr/>
        </p:nvSpPr>
        <p:spPr>
          <a:xfrm>
            <a:off x="11118112" y="6390513"/>
            <a:ext cx="482009" cy="307777"/>
          </a:xfrm>
          <a:prstGeom prst="rect">
            <a:avLst/>
          </a:prstGeom>
          <a:noFill/>
        </p:spPr>
        <p:txBody>
          <a:bodyPr wrap="square" rtlCol="0">
            <a:spAutoFit/>
          </a:bodyPr>
          <a:lstStyle/>
          <a:p>
            <a:r>
              <a:rPr lang="en-US" sz="1400" dirty="0">
                <a:solidFill>
                  <a:schemeClr val="bg1">
                    <a:lumMod val="65000"/>
                  </a:schemeClr>
                </a:solidFill>
              </a:rPr>
              <a:t>28</a:t>
            </a:r>
          </a:p>
        </p:txBody>
      </p:sp>
    </p:spTree>
    <p:extLst>
      <p:ext uri="{BB962C8B-B14F-4D97-AF65-F5344CB8AC3E}">
        <p14:creationId xmlns:p14="http://schemas.microsoft.com/office/powerpoint/2010/main" val="76671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AA4A-8CE1-42E9-9030-E20F24F2B476}"/>
              </a:ext>
            </a:extLst>
          </p:cNvPr>
          <p:cNvSpPr>
            <a:spLocks noGrp="1"/>
          </p:cNvSpPr>
          <p:nvPr>
            <p:ph type="title"/>
          </p:nvPr>
        </p:nvSpPr>
        <p:spPr/>
        <p:txBody>
          <a:bodyPr/>
          <a:lstStyle/>
          <a:p>
            <a:r>
              <a:rPr lang="en-US" dirty="0"/>
              <a:t>Overview of project</a:t>
            </a:r>
          </a:p>
        </p:txBody>
      </p:sp>
      <p:pic>
        <p:nvPicPr>
          <p:cNvPr id="8" name="Content Placeholder 7" descr="A picture containing object&#10;&#10;Description generated with high confidence">
            <a:extLst>
              <a:ext uri="{FF2B5EF4-FFF2-40B4-BE49-F238E27FC236}">
                <a16:creationId xmlns:a16="http://schemas.microsoft.com/office/drawing/2014/main" id="{F753EDD6-24BE-414A-9D82-F0EA8721B22A}"/>
              </a:ext>
            </a:extLst>
          </p:cNvPr>
          <p:cNvPicPr>
            <a:picLocks noGrp="1" noChangeAspect="1"/>
          </p:cNvPicPr>
          <p:nvPr>
            <p:ph idx="1"/>
          </p:nvPr>
        </p:nvPicPr>
        <p:blipFill>
          <a:blip r:embed="rId2"/>
          <a:stretch>
            <a:fillRect/>
          </a:stretch>
        </p:blipFill>
        <p:spPr>
          <a:xfrm>
            <a:off x="924234" y="1879947"/>
            <a:ext cx="2305102" cy="1189049"/>
          </a:xfrm>
        </p:spPr>
      </p:pic>
      <p:sp>
        <p:nvSpPr>
          <p:cNvPr id="4" name="Date Placeholder 3">
            <a:extLst>
              <a:ext uri="{FF2B5EF4-FFF2-40B4-BE49-F238E27FC236}">
                <a16:creationId xmlns:a16="http://schemas.microsoft.com/office/drawing/2014/main" id="{312AB9AA-71D9-44BF-B2E7-530BC4E6B568}"/>
              </a:ext>
            </a:extLst>
          </p:cNvPr>
          <p:cNvSpPr>
            <a:spLocks noGrp="1"/>
          </p:cNvSpPr>
          <p:nvPr>
            <p:ph type="dt" sz="half" idx="10"/>
          </p:nvPr>
        </p:nvSpPr>
        <p:spPr/>
        <p:txBody>
          <a:bodyPr/>
          <a:lstStyle/>
          <a:p>
            <a:fld id="{02603986-2030-914C-BAB4-E45178F0955F}" type="datetime1">
              <a:rPr lang="en-CA" smtClean="0"/>
              <a:t>2018-10-06</a:t>
            </a:fld>
            <a:endParaRPr lang="en-US"/>
          </a:p>
        </p:txBody>
      </p:sp>
      <p:sp>
        <p:nvSpPr>
          <p:cNvPr id="5" name="Slide Number Placeholder 4">
            <a:extLst>
              <a:ext uri="{FF2B5EF4-FFF2-40B4-BE49-F238E27FC236}">
                <a16:creationId xmlns:a16="http://schemas.microsoft.com/office/drawing/2014/main" id="{01385423-D290-4D26-8DF4-3DE27935597D}"/>
              </a:ext>
            </a:extLst>
          </p:cNvPr>
          <p:cNvSpPr>
            <a:spLocks noGrp="1"/>
          </p:cNvSpPr>
          <p:nvPr>
            <p:ph type="sldNum" sz="quarter" idx="12"/>
          </p:nvPr>
        </p:nvSpPr>
        <p:spPr/>
        <p:txBody>
          <a:bodyPr/>
          <a:lstStyle/>
          <a:p>
            <a:fld id="{A5499202-3E8F-3544-909B-3E08BFCCDA95}" type="slidenum">
              <a:rPr lang="en-US" smtClean="0"/>
              <a:t>9</a:t>
            </a:fld>
            <a:endParaRPr lang="en-US"/>
          </a:p>
        </p:txBody>
      </p:sp>
      <p:pic>
        <p:nvPicPr>
          <p:cNvPr id="12" name="Content Placeholder 11" descr="A close up of a sign&#10;&#10;Description generated with very high confidence">
            <a:extLst>
              <a:ext uri="{FF2B5EF4-FFF2-40B4-BE49-F238E27FC236}">
                <a16:creationId xmlns:a16="http://schemas.microsoft.com/office/drawing/2014/main" id="{4F658210-66F2-48D2-9D08-59A77B971E0E}"/>
              </a:ext>
            </a:extLst>
          </p:cNvPr>
          <p:cNvPicPr>
            <a:picLocks noGrp="1" noChangeAspect="1"/>
          </p:cNvPicPr>
          <p:nvPr>
            <p:ph sz="quarter" idx="13"/>
          </p:nvPr>
        </p:nvPicPr>
        <p:blipFill>
          <a:blip r:embed="rId3"/>
          <a:stretch>
            <a:fillRect/>
          </a:stretch>
        </p:blipFill>
        <p:spPr>
          <a:xfrm>
            <a:off x="3732028" y="4654882"/>
            <a:ext cx="3546293" cy="1050588"/>
          </a:xfrm>
        </p:spPr>
      </p:pic>
      <p:pic>
        <p:nvPicPr>
          <p:cNvPr id="13" name="Graphic 12">
            <a:extLst>
              <a:ext uri="{FF2B5EF4-FFF2-40B4-BE49-F238E27FC236}">
                <a16:creationId xmlns:a16="http://schemas.microsoft.com/office/drawing/2014/main" id="{841DA034-2990-427A-908D-3E81BF46E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5885" y="2288067"/>
            <a:ext cx="4681538" cy="628650"/>
          </a:xfrm>
          <a:prstGeom prst="rect">
            <a:avLst/>
          </a:prstGeom>
        </p:spPr>
      </p:pic>
      <p:cxnSp>
        <p:nvCxnSpPr>
          <p:cNvPr id="15" name="Straight Arrow Connector 14">
            <a:extLst>
              <a:ext uri="{FF2B5EF4-FFF2-40B4-BE49-F238E27FC236}">
                <a16:creationId xmlns:a16="http://schemas.microsoft.com/office/drawing/2014/main" id="{7F0B95EE-74BC-49B7-A18F-24A20F46C195}"/>
              </a:ext>
            </a:extLst>
          </p:cNvPr>
          <p:cNvCxnSpPr>
            <a:cxnSpLocks/>
          </p:cNvCxnSpPr>
          <p:nvPr/>
        </p:nvCxnSpPr>
        <p:spPr>
          <a:xfrm flipH="1" flipV="1">
            <a:off x="3061017" y="3263017"/>
            <a:ext cx="671011" cy="119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CE78306-A364-474B-8ACB-DC864599A6AE}"/>
              </a:ext>
            </a:extLst>
          </p:cNvPr>
          <p:cNvCxnSpPr>
            <a:cxnSpLocks/>
          </p:cNvCxnSpPr>
          <p:nvPr/>
        </p:nvCxnSpPr>
        <p:spPr>
          <a:xfrm>
            <a:off x="2745332" y="3242943"/>
            <a:ext cx="836068" cy="1449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CD63DC0-5EF0-411D-886C-D7458CE401C6}"/>
              </a:ext>
            </a:extLst>
          </p:cNvPr>
          <p:cNvCxnSpPr>
            <a:cxnSpLocks/>
          </p:cNvCxnSpPr>
          <p:nvPr/>
        </p:nvCxnSpPr>
        <p:spPr>
          <a:xfrm flipV="1">
            <a:off x="6927446" y="3128074"/>
            <a:ext cx="701749" cy="1508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0834419-85C5-4CCB-9356-C622B9254467}"/>
              </a:ext>
            </a:extLst>
          </p:cNvPr>
          <p:cNvSpPr txBox="1"/>
          <p:nvPr/>
        </p:nvSpPr>
        <p:spPr>
          <a:xfrm>
            <a:off x="7813099" y="3456686"/>
            <a:ext cx="2641850" cy="1569660"/>
          </a:xfrm>
          <a:prstGeom prst="rect">
            <a:avLst/>
          </a:prstGeom>
          <a:noFill/>
        </p:spPr>
        <p:txBody>
          <a:bodyPr wrap="square" rtlCol="0">
            <a:spAutoFit/>
          </a:bodyPr>
          <a:lstStyle/>
          <a:p>
            <a:r>
              <a:rPr lang="en-US" sz="2400" dirty="0"/>
              <a:t>Modelica simulates and returns the simulation results back to python</a:t>
            </a:r>
          </a:p>
        </p:txBody>
      </p:sp>
      <p:cxnSp>
        <p:nvCxnSpPr>
          <p:cNvPr id="9" name="Straight Arrow Connector 8">
            <a:extLst>
              <a:ext uri="{FF2B5EF4-FFF2-40B4-BE49-F238E27FC236}">
                <a16:creationId xmlns:a16="http://schemas.microsoft.com/office/drawing/2014/main" id="{40FBB04E-D8D8-4AF5-87E4-6009C43B8A87}"/>
              </a:ext>
            </a:extLst>
          </p:cNvPr>
          <p:cNvCxnSpPr>
            <a:cxnSpLocks/>
          </p:cNvCxnSpPr>
          <p:nvPr/>
        </p:nvCxnSpPr>
        <p:spPr>
          <a:xfrm flipH="1">
            <a:off x="7116344" y="3226543"/>
            <a:ext cx="696755" cy="1482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47FAFA-9063-486B-8B1A-49B46337591E}"/>
              </a:ext>
            </a:extLst>
          </p:cNvPr>
          <p:cNvSpPr txBox="1"/>
          <p:nvPr/>
        </p:nvSpPr>
        <p:spPr>
          <a:xfrm>
            <a:off x="11118112" y="6390513"/>
            <a:ext cx="482009" cy="307777"/>
          </a:xfrm>
          <a:prstGeom prst="rect">
            <a:avLst/>
          </a:prstGeom>
          <a:noFill/>
        </p:spPr>
        <p:txBody>
          <a:bodyPr wrap="square" rtlCol="0">
            <a:spAutoFit/>
          </a:bodyPr>
          <a:lstStyle/>
          <a:p>
            <a:r>
              <a:rPr lang="en-US" sz="1400" dirty="0">
                <a:solidFill>
                  <a:schemeClr val="bg1">
                    <a:lumMod val="65000"/>
                  </a:schemeClr>
                </a:solidFill>
              </a:rPr>
              <a:t>28</a:t>
            </a:r>
          </a:p>
        </p:txBody>
      </p:sp>
    </p:spTree>
    <p:extLst>
      <p:ext uri="{BB962C8B-B14F-4D97-AF65-F5344CB8AC3E}">
        <p14:creationId xmlns:p14="http://schemas.microsoft.com/office/powerpoint/2010/main" val="3901131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0D64154-016B-5941-927C-420EFDFB5016}" vid="{BFD28362-0ADD-6445-B27A-04EC0356B2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MIES Presentation Template</Template>
  <TotalTime>6173</TotalTime>
  <Words>714</Words>
  <Application>Microsoft Office PowerPoint</Application>
  <PresentationFormat>Widescreen</PresentationFormat>
  <Paragraphs>186</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Source Sans Pro</vt:lpstr>
      <vt:lpstr>Source Sans Pro Light</vt:lpstr>
      <vt:lpstr>Source Sans Pro Semibold</vt:lpstr>
      <vt:lpstr>Office Theme</vt:lpstr>
      <vt:lpstr>Modeling Integrated Community Energy and Harvesting Systems from Databases using OpenModelica</vt:lpstr>
      <vt:lpstr>Database information</vt:lpstr>
      <vt:lpstr>Modelica</vt:lpstr>
      <vt:lpstr>ICE Harvest Facility</vt:lpstr>
      <vt:lpstr>Overview of project</vt:lpstr>
      <vt:lpstr>Overview of project</vt:lpstr>
      <vt:lpstr>Overview of project</vt:lpstr>
      <vt:lpstr>Overview of project</vt:lpstr>
      <vt:lpstr>Overview of project</vt:lpstr>
      <vt:lpstr>Overview of project</vt:lpstr>
      <vt:lpstr>Modelica Model</vt:lpstr>
      <vt:lpstr>Database information</vt:lpstr>
      <vt:lpstr>Output software</vt:lpstr>
      <vt:lpstr>Python to MySQL data transfer</vt:lpstr>
      <vt:lpstr>Connecting to your database</vt:lpstr>
      <vt:lpstr>Executing a search of the database</vt:lpstr>
      <vt:lpstr>Taking the parameters out of the database</vt:lpstr>
      <vt:lpstr>Python and OpenModelica data transfer</vt:lpstr>
      <vt:lpstr>Loading the model</vt:lpstr>
      <vt:lpstr>Preparing for outputting data</vt:lpstr>
      <vt:lpstr>Simulating model</vt:lpstr>
      <vt:lpstr>Retrieving solutions</vt:lpstr>
      <vt:lpstr>Plotting solutions</vt:lpstr>
      <vt:lpstr>Output graphical window</vt:lpstr>
      <vt:lpstr>Future goals</vt:lpstr>
      <vt:lpstr>Simple heat pump model from AixLib</vt:lpstr>
      <vt:lpstr>Simple heat pump model from AixLib</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 Report 4</dc:title>
  <dc:creator>James Lemoine</dc:creator>
  <cp:lastModifiedBy>James Lemoine</cp:lastModifiedBy>
  <cp:revision>36</cp:revision>
  <dcterms:created xsi:type="dcterms:W3CDTF">2018-08-07T14:10:41Z</dcterms:created>
  <dcterms:modified xsi:type="dcterms:W3CDTF">2018-10-06T17:01:22Z</dcterms:modified>
</cp:coreProperties>
</file>